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75" r:id="rId4"/>
    <p:sldId id="276" r:id="rId5"/>
    <p:sldId id="270" r:id="rId6"/>
    <p:sldId id="259" r:id="rId7"/>
    <p:sldId id="261" r:id="rId8"/>
    <p:sldId id="262" r:id="rId9"/>
    <p:sldId id="263" r:id="rId10"/>
    <p:sldId id="265" r:id="rId11"/>
    <p:sldId id="264" r:id="rId12"/>
    <p:sldId id="266" r:id="rId13"/>
    <p:sldId id="268" r:id="rId14"/>
    <p:sldId id="279" r:id="rId15"/>
    <p:sldId id="271" r:id="rId16"/>
    <p:sldId id="269" r:id="rId17"/>
    <p:sldId id="272" r:id="rId18"/>
    <p:sldId id="274" r:id="rId19"/>
    <p:sldId id="278"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91" autoAdjust="0"/>
  </p:normalViewPr>
  <p:slideViewPr>
    <p:cSldViewPr snapToGrid="0">
      <p:cViewPr varScale="1">
        <p:scale>
          <a:sx n="79" d="100"/>
          <a:sy n="79" d="100"/>
        </p:scale>
        <p:origin x="25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BD915-4521-42A2-A2A2-74DFC9A4AF15}" type="datetimeFigureOut">
              <a:rPr lang="en-NZ" smtClean="0"/>
              <a:t>17/09/2019</a:t>
            </a:fld>
            <a:endParaRPr lang="en-NZ"/>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F6A8E1-1D58-48C0-AC3B-CFEEF97BF635}" type="slidenum">
              <a:rPr lang="en-NZ" smtClean="0"/>
              <a:t>‹#›</a:t>
            </a:fld>
            <a:endParaRPr lang="en-NZ"/>
          </a:p>
        </p:txBody>
      </p:sp>
    </p:spTree>
    <p:extLst>
      <p:ext uri="{BB962C8B-B14F-4D97-AF65-F5344CB8AC3E}">
        <p14:creationId xmlns:p14="http://schemas.microsoft.com/office/powerpoint/2010/main" val="73007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smtClean="0"/>
              <a:t>Many sorting algorithms have been developed and analysed over time</a:t>
            </a:r>
          </a:p>
          <a:p>
            <a:pPr marL="628650" lvl="1" indent="-171450">
              <a:buFont typeface="Arial" panose="020B0604020202020204" pitchFamily="34" charset="0"/>
              <a:buChar char="•"/>
            </a:pPr>
            <a:r>
              <a:rPr lang="en-NZ" dirty="0" smtClean="0"/>
              <a:t>This suggests sorting is an important area of study in computer science</a:t>
            </a:r>
          </a:p>
          <a:p>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smtClean="0"/>
              <a:t>the exchange is a costly operation and the total number of exchanges will also be important for evaluating the overall efficiency of the algorithm.</a:t>
            </a:r>
          </a:p>
          <a:p>
            <a:endParaRPr lang="en-US" dirty="0"/>
          </a:p>
        </p:txBody>
      </p:sp>
      <p:sp>
        <p:nvSpPr>
          <p:cNvPr id="4" name="Slide Number Placeholder 3"/>
          <p:cNvSpPr>
            <a:spLocks noGrp="1"/>
          </p:cNvSpPr>
          <p:nvPr>
            <p:ph type="sldNum" sz="quarter" idx="10"/>
          </p:nvPr>
        </p:nvSpPr>
        <p:spPr/>
        <p:txBody>
          <a:bodyPr/>
          <a:lstStyle/>
          <a:p>
            <a:fld id="{84F6A8E1-1D58-48C0-AC3B-CFEEF97BF635}" type="slidenum">
              <a:rPr lang="en-NZ" smtClean="0"/>
              <a:t>2</a:t>
            </a:fld>
            <a:endParaRPr lang="en-NZ"/>
          </a:p>
        </p:txBody>
      </p:sp>
    </p:spTree>
    <p:extLst>
      <p:ext uri="{BB962C8B-B14F-4D97-AF65-F5344CB8AC3E}">
        <p14:creationId xmlns:p14="http://schemas.microsoft.com/office/powerpoint/2010/main" val="1322581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Although there are many different ways to choose the pivot value, we will simply use the first item in the list. </a:t>
            </a:r>
            <a:endParaRPr lang="en-NZ" dirty="0"/>
          </a:p>
        </p:txBody>
      </p:sp>
      <p:sp>
        <p:nvSpPr>
          <p:cNvPr id="4" name="Slide Number Placeholder 3"/>
          <p:cNvSpPr>
            <a:spLocks noGrp="1"/>
          </p:cNvSpPr>
          <p:nvPr>
            <p:ph type="sldNum" sz="quarter" idx="10"/>
          </p:nvPr>
        </p:nvSpPr>
        <p:spPr/>
        <p:txBody>
          <a:bodyPr/>
          <a:lstStyle/>
          <a:p>
            <a:fld id="{84F6A8E1-1D58-48C0-AC3B-CFEEF97BF635}" type="slidenum">
              <a:rPr lang="en-NZ" smtClean="0"/>
              <a:t>16</a:t>
            </a:fld>
            <a:endParaRPr lang="en-NZ"/>
          </a:p>
        </p:txBody>
      </p:sp>
    </p:spTree>
    <p:extLst>
      <p:ext uri="{BB962C8B-B14F-4D97-AF65-F5344CB8AC3E}">
        <p14:creationId xmlns:p14="http://schemas.microsoft.com/office/powerpoint/2010/main" val="1757505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84F6A8E1-1D58-48C0-AC3B-CFEEF97BF635}" type="slidenum">
              <a:rPr lang="en-NZ" smtClean="0"/>
              <a:t>19</a:t>
            </a:fld>
            <a:endParaRPr lang="en-NZ"/>
          </a:p>
        </p:txBody>
      </p:sp>
    </p:spTree>
    <p:extLst>
      <p:ext uri="{BB962C8B-B14F-4D97-AF65-F5344CB8AC3E}">
        <p14:creationId xmlns:p14="http://schemas.microsoft.com/office/powerpoint/2010/main" val="50736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1200" b="0" i="0" kern="1200" dirty="0" smtClean="0">
                    <a:solidFill>
                      <a:schemeClr val="tx1"/>
                    </a:solidFill>
                    <a:effectLst/>
                    <a:latin typeface="+mn-lt"/>
                    <a:ea typeface="+mn-ea"/>
                    <a:cs typeface="+mn-cs"/>
                  </a:rPr>
                  <a:t>The figure shows the first pass of a bubble sort. The shaded items are being compared to see if they are out of order. If there are </a:t>
                </a:r>
                <a:r>
                  <a:rPr lang="en-NZ" sz="1200" b="0" i="1" kern="1200" dirty="0" smtClean="0">
                    <a:solidFill>
                      <a:schemeClr val="tx1"/>
                    </a:solidFill>
                    <a:effectLst/>
                    <a:latin typeface="+mn-lt"/>
                    <a:ea typeface="+mn-ea"/>
                    <a:cs typeface="+mn-cs"/>
                  </a:rPr>
                  <a:t>n</a:t>
                </a:r>
                <a:r>
                  <a:rPr lang="en-NZ" sz="1200" b="0" i="0" kern="1200" dirty="0" smtClean="0">
                    <a:solidFill>
                      <a:schemeClr val="tx1"/>
                    </a:solidFill>
                    <a:effectLst/>
                    <a:latin typeface="+mn-lt"/>
                    <a:ea typeface="+mn-ea"/>
                    <a:cs typeface="+mn-cs"/>
                  </a:rPr>
                  <a:t> items in the list, then there are </a:t>
                </a:r>
                <a14:m>
                  <m:oMath xmlns:m="http://schemas.openxmlformats.org/officeDocument/2006/math">
                    <m:r>
                      <a:rPr lang="en-NZ" sz="1200" b="0" i="1" u="none" strike="noStrike" kern="1200" dirty="0" smtClean="0">
                        <a:solidFill>
                          <a:schemeClr val="tx1"/>
                        </a:solidFill>
                        <a:effectLst/>
                        <a:latin typeface="Cambria Math" panose="02040503050406030204" pitchFamily="18" charset="0"/>
                        <a:ea typeface="+mn-ea"/>
                        <a:cs typeface="+mn-cs"/>
                      </a:rPr>
                      <m:t>𝑛</m:t>
                    </m:r>
                    <m:r>
                      <a:rPr lang="en-NZ" sz="1200" b="0" i="1" u="none" strike="noStrike" kern="1200" dirty="0" smtClean="0">
                        <a:solidFill>
                          <a:schemeClr val="tx1"/>
                        </a:solidFill>
                        <a:effectLst/>
                        <a:latin typeface="Cambria Math" panose="02040503050406030204" pitchFamily="18" charset="0"/>
                        <a:ea typeface="+mn-ea"/>
                        <a:cs typeface="+mn-cs"/>
                      </a:rPr>
                      <m:t>−1</m:t>
                    </m:r>
                  </m:oMath>
                </a14:m>
                <a:r>
                  <a:rPr lang="en-NZ" sz="1200" b="0" i="0" kern="1200" dirty="0" smtClean="0">
                    <a:solidFill>
                      <a:schemeClr val="tx1"/>
                    </a:solidFill>
                    <a:effectLst/>
                    <a:latin typeface="+mn-lt"/>
                    <a:ea typeface="+mn-ea"/>
                    <a:cs typeface="+mn-cs"/>
                  </a:rPr>
                  <a:t> pairs of items that need to be compared on the first pass. It is important to note that once the largest value in the list is part of a pair, it will continually be moved along until the pass is complete.</a:t>
                </a:r>
              </a:p>
              <a:p>
                <a:pPr marL="171450" indent="-171450">
                  <a:buFont typeface="Arial" panose="020B0604020202020204" pitchFamily="34" charset="0"/>
                  <a:buChar char="•"/>
                </a:pPr>
                <a:endParaRPr lang="en-NZ"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NZ" sz="1200" b="0" i="0" kern="1200" dirty="0" smtClean="0">
                    <a:solidFill>
                      <a:schemeClr val="tx1"/>
                    </a:solidFill>
                    <a:effectLst/>
                    <a:latin typeface="+mn-lt"/>
                    <a:ea typeface="+mn-ea"/>
                    <a:cs typeface="+mn-cs"/>
                  </a:rPr>
                  <a:t>At the start of the second pass, the largest value is now in place. There are </a:t>
                </a:r>
                <a14:m>
                  <m:oMath xmlns:m="http://schemas.openxmlformats.org/officeDocument/2006/math">
                    <m:r>
                      <a:rPr lang="en-NZ" sz="1200" b="0" i="1" u="none" strike="noStrike" kern="1200" dirty="0" smtClean="0">
                        <a:solidFill>
                          <a:schemeClr val="tx1"/>
                        </a:solidFill>
                        <a:effectLst/>
                        <a:latin typeface="Cambria Math" panose="02040503050406030204" pitchFamily="18" charset="0"/>
                        <a:ea typeface="+mn-ea"/>
                        <a:cs typeface="+mn-cs"/>
                      </a:rPr>
                      <m:t>𝑛</m:t>
                    </m:r>
                    <m:r>
                      <a:rPr lang="en-NZ" sz="1200" b="0" i="1" u="none" strike="noStrike" kern="1200" dirty="0" smtClean="0">
                        <a:solidFill>
                          <a:schemeClr val="tx1"/>
                        </a:solidFill>
                        <a:effectLst/>
                        <a:latin typeface="Cambria Math" panose="02040503050406030204" pitchFamily="18" charset="0"/>
                        <a:ea typeface="+mn-ea"/>
                        <a:cs typeface="+mn-cs"/>
                      </a:rPr>
                      <m:t>−1</m:t>
                    </m:r>
                  </m:oMath>
                </a14:m>
                <a:r>
                  <a:rPr lang="en-NZ" sz="1200" b="0" i="0" kern="1200" dirty="0" smtClean="0">
                    <a:solidFill>
                      <a:schemeClr val="tx1"/>
                    </a:solidFill>
                    <a:effectLst/>
                    <a:latin typeface="+mn-lt"/>
                    <a:ea typeface="+mn-ea"/>
                    <a:cs typeface="+mn-cs"/>
                  </a:rPr>
                  <a:t> items left to sort, meaning that there will be </a:t>
                </a:r>
                <a14:m>
                  <m:oMath xmlns:m="http://schemas.openxmlformats.org/officeDocument/2006/math">
                    <m:r>
                      <a:rPr lang="en-NZ" sz="1200" b="0" i="1" u="none" strike="noStrike" kern="1200" dirty="0" smtClean="0">
                        <a:solidFill>
                          <a:schemeClr val="tx1"/>
                        </a:solidFill>
                        <a:effectLst/>
                        <a:latin typeface="Cambria Math" panose="02040503050406030204" pitchFamily="18" charset="0"/>
                        <a:ea typeface="+mn-ea"/>
                        <a:cs typeface="+mn-cs"/>
                      </a:rPr>
                      <m:t>𝑛</m:t>
                    </m:r>
                    <m:r>
                      <a:rPr lang="en-NZ" sz="1200" b="0" i="1" u="none" strike="noStrike" kern="1200" dirty="0" smtClean="0">
                        <a:solidFill>
                          <a:schemeClr val="tx1"/>
                        </a:solidFill>
                        <a:effectLst/>
                        <a:latin typeface="Cambria Math" panose="02040503050406030204" pitchFamily="18" charset="0"/>
                        <a:ea typeface="+mn-ea"/>
                        <a:cs typeface="+mn-cs"/>
                      </a:rPr>
                      <m:t>−2</m:t>
                    </m:r>
                  </m:oMath>
                </a14:m>
                <a:r>
                  <a:rPr lang="en-NZ" sz="1200" b="0" i="0" kern="1200" dirty="0" smtClean="0">
                    <a:solidFill>
                      <a:schemeClr val="tx1"/>
                    </a:solidFill>
                    <a:effectLst/>
                    <a:latin typeface="+mn-lt"/>
                    <a:ea typeface="+mn-ea"/>
                    <a:cs typeface="+mn-cs"/>
                  </a:rPr>
                  <a:t> pairs. Since each pass places the next largest value in place, the total number of passes necessary will be </a:t>
                </a:r>
                <a14:m>
                  <m:oMath xmlns:m="http://schemas.openxmlformats.org/officeDocument/2006/math">
                    <m:r>
                      <a:rPr lang="en-NZ" sz="1200" b="0" i="1" u="none" strike="noStrike" kern="1200" dirty="0" smtClean="0">
                        <a:solidFill>
                          <a:schemeClr val="tx1"/>
                        </a:solidFill>
                        <a:effectLst/>
                        <a:latin typeface="Cambria Math" panose="02040503050406030204" pitchFamily="18" charset="0"/>
                        <a:ea typeface="+mn-ea"/>
                        <a:cs typeface="+mn-cs"/>
                      </a:rPr>
                      <m:t>𝑛</m:t>
                    </m:r>
                    <m:r>
                      <a:rPr lang="en-NZ" sz="1200" b="0" i="1" u="none" strike="noStrike" kern="1200" dirty="0" smtClean="0">
                        <a:solidFill>
                          <a:schemeClr val="tx1"/>
                        </a:solidFill>
                        <a:effectLst/>
                        <a:latin typeface="Cambria Math" panose="02040503050406030204" pitchFamily="18" charset="0"/>
                        <a:ea typeface="+mn-ea"/>
                        <a:cs typeface="+mn-cs"/>
                      </a:rPr>
                      <m:t>−1</m:t>
                    </m:r>
                  </m:oMath>
                </a14:m>
                <a:r>
                  <a:rPr lang="en-NZ" sz="1200" b="0" i="0" kern="1200" dirty="0" smtClean="0">
                    <a:solidFill>
                      <a:schemeClr val="tx1"/>
                    </a:solidFill>
                    <a:effectLst/>
                    <a:latin typeface="+mn-lt"/>
                    <a:ea typeface="+mn-ea"/>
                    <a:cs typeface="+mn-cs"/>
                  </a:rPr>
                  <a:t>. After completing the </a:t>
                </a:r>
                <a14:m>
                  <m:oMath xmlns:m="http://schemas.openxmlformats.org/officeDocument/2006/math">
                    <m:r>
                      <a:rPr lang="en-NZ" sz="1200" b="0" i="1" u="none" strike="noStrike" kern="1200" dirty="0" smtClean="0">
                        <a:solidFill>
                          <a:schemeClr val="tx1"/>
                        </a:solidFill>
                        <a:effectLst/>
                        <a:latin typeface="Cambria Math" panose="02040503050406030204" pitchFamily="18" charset="0"/>
                        <a:ea typeface="+mn-ea"/>
                        <a:cs typeface="+mn-cs"/>
                      </a:rPr>
                      <m:t>𝑛</m:t>
                    </m:r>
                    <m:r>
                      <a:rPr lang="en-NZ" sz="1200" b="0" i="1" u="none" strike="noStrike" kern="1200" dirty="0" smtClean="0">
                        <a:solidFill>
                          <a:schemeClr val="tx1"/>
                        </a:solidFill>
                        <a:effectLst/>
                        <a:latin typeface="Cambria Math" panose="02040503050406030204" pitchFamily="18" charset="0"/>
                        <a:ea typeface="+mn-ea"/>
                        <a:cs typeface="+mn-cs"/>
                      </a:rPr>
                      <m:t>−1</m:t>
                    </m:r>
                  </m:oMath>
                </a14:m>
                <a:r>
                  <a:rPr lang="en-NZ" sz="1200" b="0" i="0" kern="1200" dirty="0" smtClean="0">
                    <a:solidFill>
                      <a:schemeClr val="tx1"/>
                    </a:solidFill>
                    <a:effectLst/>
                    <a:latin typeface="+mn-lt"/>
                    <a:ea typeface="+mn-ea"/>
                    <a:cs typeface="+mn-cs"/>
                  </a:rPr>
                  <a:t> passes, the smallest item must be in the correct position with no further processing required. </a:t>
                </a:r>
              </a:p>
              <a:p>
                <a:pPr marL="171450" indent="-171450">
                  <a:buFont typeface="Arial" panose="020B0604020202020204" pitchFamily="34" charset="0"/>
                  <a:buChar char="•"/>
                </a:pPr>
                <a:endParaRPr lang="en-NZ"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NZ" dirty="0"/>
              </a:p>
            </p:txBody>
          </p:sp>
        </mc:Choice>
        <mc:Fallback>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1200" b="0" i="0" kern="1200" dirty="0" smtClean="0">
                    <a:solidFill>
                      <a:schemeClr val="tx1"/>
                    </a:solidFill>
                    <a:effectLst/>
                    <a:latin typeface="+mn-lt"/>
                    <a:ea typeface="+mn-ea"/>
                    <a:cs typeface="+mn-cs"/>
                  </a:rPr>
                  <a:t>The figure shows the first pass of a bubble sort. The shaded items are being compared to see if they are out of order. If there are </a:t>
                </a:r>
                <a:r>
                  <a:rPr lang="en-NZ" sz="1200" b="0" i="1" kern="1200" dirty="0" smtClean="0">
                    <a:solidFill>
                      <a:schemeClr val="tx1"/>
                    </a:solidFill>
                    <a:effectLst/>
                    <a:latin typeface="+mn-lt"/>
                    <a:ea typeface="+mn-ea"/>
                    <a:cs typeface="+mn-cs"/>
                  </a:rPr>
                  <a:t>n</a:t>
                </a:r>
                <a:r>
                  <a:rPr lang="en-NZ" sz="1200" b="0" i="0" kern="1200" dirty="0" smtClean="0">
                    <a:solidFill>
                      <a:schemeClr val="tx1"/>
                    </a:solidFill>
                    <a:effectLst/>
                    <a:latin typeface="+mn-lt"/>
                    <a:ea typeface="+mn-ea"/>
                    <a:cs typeface="+mn-cs"/>
                  </a:rPr>
                  <a:t> items in the list, then there are </a:t>
                </a:r>
                <a:r>
                  <a:rPr lang="en-NZ" sz="1200" b="0" i="0" u="none" strike="noStrike" kern="1200" dirty="0" smtClean="0">
                    <a:solidFill>
                      <a:schemeClr val="tx1"/>
                    </a:solidFill>
                    <a:effectLst/>
                    <a:latin typeface="Cambria Math" panose="02040503050406030204" pitchFamily="18" charset="0"/>
                    <a:ea typeface="+mn-ea"/>
                    <a:cs typeface="+mn-cs"/>
                  </a:rPr>
                  <a:t>𝑛−1</a:t>
                </a:r>
                <a:r>
                  <a:rPr lang="en-NZ" sz="1200" b="0" i="0" kern="1200" dirty="0" smtClean="0">
                    <a:solidFill>
                      <a:schemeClr val="tx1"/>
                    </a:solidFill>
                    <a:effectLst/>
                    <a:latin typeface="+mn-lt"/>
                    <a:ea typeface="+mn-ea"/>
                    <a:cs typeface="+mn-cs"/>
                  </a:rPr>
                  <a:t> pairs of items that need to be compared on the first pass. It is important to note that once the largest value in the list is part of a pair, it will continually be moved along until the pass is complete.</a:t>
                </a:r>
              </a:p>
              <a:p>
                <a:pPr marL="171450" indent="-171450">
                  <a:buFont typeface="Arial" panose="020B0604020202020204" pitchFamily="34" charset="0"/>
                  <a:buChar char="•"/>
                </a:pPr>
                <a:endParaRPr lang="en-NZ"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NZ" sz="1200" b="0" i="0" kern="1200" dirty="0" smtClean="0">
                    <a:solidFill>
                      <a:schemeClr val="tx1"/>
                    </a:solidFill>
                    <a:effectLst/>
                    <a:latin typeface="+mn-lt"/>
                    <a:ea typeface="+mn-ea"/>
                    <a:cs typeface="+mn-cs"/>
                  </a:rPr>
                  <a:t>At the start of the second pass, the largest value is now in place. There are </a:t>
                </a:r>
                <a:r>
                  <a:rPr lang="en-NZ" sz="1200" b="0" i="0" u="none" strike="noStrike" kern="1200" dirty="0" smtClean="0">
                    <a:solidFill>
                      <a:schemeClr val="tx1"/>
                    </a:solidFill>
                    <a:effectLst/>
                    <a:latin typeface="Cambria Math" panose="02040503050406030204" pitchFamily="18" charset="0"/>
                    <a:ea typeface="+mn-ea"/>
                    <a:cs typeface="+mn-cs"/>
                  </a:rPr>
                  <a:t>𝑛−1</a:t>
                </a:r>
                <a:r>
                  <a:rPr lang="en-NZ" sz="1200" b="0" i="0" kern="1200" dirty="0" smtClean="0">
                    <a:solidFill>
                      <a:schemeClr val="tx1"/>
                    </a:solidFill>
                    <a:effectLst/>
                    <a:latin typeface="+mn-lt"/>
                    <a:ea typeface="+mn-ea"/>
                    <a:cs typeface="+mn-cs"/>
                  </a:rPr>
                  <a:t> items left to sort, meaning that there will be </a:t>
                </a:r>
                <a:r>
                  <a:rPr lang="en-NZ" sz="1200" b="0" i="0" u="none" strike="noStrike" kern="1200" dirty="0" smtClean="0">
                    <a:solidFill>
                      <a:schemeClr val="tx1"/>
                    </a:solidFill>
                    <a:effectLst/>
                    <a:latin typeface="Cambria Math" panose="02040503050406030204" pitchFamily="18" charset="0"/>
                    <a:ea typeface="+mn-ea"/>
                    <a:cs typeface="+mn-cs"/>
                  </a:rPr>
                  <a:t>𝑛−2</a:t>
                </a:r>
                <a:r>
                  <a:rPr lang="en-NZ" sz="1200" b="0" i="0" kern="1200" dirty="0" smtClean="0">
                    <a:solidFill>
                      <a:schemeClr val="tx1"/>
                    </a:solidFill>
                    <a:effectLst/>
                    <a:latin typeface="+mn-lt"/>
                    <a:ea typeface="+mn-ea"/>
                    <a:cs typeface="+mn-cs"/>
                  </a:rPr>
                  <a:t> pairs. Since each pass places the next largest value in place, the total number of passes necessary will be </a:t>
                </a:r>
                <a:r>
                  <a:rPr lang="en-NZ" sz="1200" b="0" i="0" u="none" strike="noStrike" kern="1200" dirty="0" smtClean="0">
                    <a:solidFill>
                      <a:schemeClr val="tx1"/>
                    </a:solidFill>
                    <a:effectLst/>
                    <a:latin typeface="Cambria Math" panose="02040503050406030204" pitchFamily="18" charset="0"/>
                    <a:ea typeface="+mn-ea"/>
                    <a:cs typeface="+mn-cs"/>
                  </a:rPr>
                  <a:t>𝑛</a:t>
                </a:r>
                <a:r>
                  <a:rPr lang="en-NZ" sz="1200" b="0" i="0" u="none" strike="noStrike" kern="1200" dirty="0" smtClean="0">
                    <a:solidFill>
                      <a:schemeClr val="tx1"/>
                    </a:solidFill>
                    <a:effectLst/>
                    <a:latin typeface="Cambria Math" panose="02040503050406030204" pitchFamily="18" charset="0"/>
                    <a:ea typeface="+mn-ea"/>
                    <a:cs typeface="+mn-cs"/>
                  </a:rPr>
                  <a:t>−1</a:t>
                </a:r>
                <a:r>
                  <a:rPr lang="en-NZ" sz="1200" b="0" i="0" kern="1200" dirty="0" smtClean="0">
                    <a:solidFill>
                      <a:schemeClr val="tx1"/>
                    </a:solidFill>
                    <a:effectLst/>
                    <a:latin typeface="+mn-lt"/>
                    <a:ea typeface="+mn-ea"/>
                    <a:cs typeface="+mn-cs"/>
                  </a:rPr>
                  <a:t>. After completing the </a:t>
                </a:r>
                <a:r>
                  <a:rPr lang="en-NZ" sz="1200" b="0" i="0" u="none" strike="noStrike" kern="1200" dirty="0" smtClean="0">
                    <a:solidFill>
                      <a:schemeClr val="tx1"/>
                    </a:solidFill>
                    <a:effectLst/>
                    <a:latin typeface="Cambria Math" panose="02040503050406030204" pitchFamily="18" charset="0"/>
                    <a:ea typeface="+mn-ea"/>
                    <a:cs typeface="+mn-cs"/>
                  </a:rPr>
                  <a:t>𝑛−1</a:t>
                </a:r>
                <a:r>
                  <a:rPr lang="en-NZ" sz="1200" b="0" i="0" kern="1200" dirty="0" smtClean="0">
                    <a:solidFill>
                      <a:schemeClr val="tx1"/>
                    </a:solidFill>
                    <a:effectLst/>
                    <a:latin typeface="+mn-lt"/>
                    <a:ea typeface="+mn-ea"/>
                    <a:cs typeface="+mn-cs"/>
                  </a:rPr>
                  <a:t> passes, the smallest item must be in the correct position with no further processing required. </a:t>
                </a:r>
              </a:p>
              <a:p>
                <a:pPr marL="171450" indent="-171450">
                  <a:buFont typeface="Arial" panose="020B0604020202020204" pitchFamily="34" charset="0"/>
                  <a:buChar char="•"/>
                </a:pPr>
                <a:endParaRPr lang="en-NZ"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NZ" dirty="0"/>
              </a:p>
            </p:txBody>
          </p:sp>
        </mc:Fallback>
      </mc:AlternateContent>
      <p:sp>
        <p:nvSpPr>
          <p:cNvPr id="4" name="Slide Number Placeholder 3"/>
          <p:cNvSpPr>
            <a:spLocks noGrp="1"/>
          </p:cNvSpPr>
          <p:nvPr>
            <p:ph type="sldNum" sz="quarter" idx="10"/>
          </p:nvPr>
        </p:nvSpPr>
        <p:spPr/>
        <p:txBody>
          <a:bodyPr/>
          <a:lstStyle/>
          <a:p>
            <a:fld id="{84F6A8E1-1D58-48C0-AC3B-CFEEF97BF635}" type="slidenum">
              <a:rPr lang="en-NZ" smtClean="0"/>
              <a:t>6</a:t>
            </a:fld>
            <a:endParaRPr lang="en-NZ"/>
          </a:p>
        </p:txBody>
      </p:sp>
    </p:spTree>
    <p:extLst>
      <p:ext uri="{BB962C8B-B14F-4D97-AF65-F5344CB8AC3E}">
        <p14:creationId xmlns:p14="http://schemas.microsoft.com/office/powerpoint/2010/main" val="386629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smtClean="0"/>
              <a:t>A bubble sort can be modified to stop early if it finds that the list has become sorted. This means that for lists that require just a few passes, a bubble sort may have an advantage in that it will recognize the sorted list and stop.</a:t>
            </a:r>
          </a:p>
          <a:p>
            <a:endParaRPr lang="en-NZ" dirty="0"/>
          </a:p>
        </p:txBody>
      </p:sp>
      <p:sp>
        <p:nvSpPr>
          <p:cNvPr id="4" name="Slide Number Placeholder 3"/>
          <p:cNvSpPr>
            <a:spLocks noGrp="1"/>
          </p:cNvSpPr>
          <p:nvPr>
            <p:ph type="sldNum" sz="quarter" idx="10"/>
          </p:nvPr>
        </p:nvSpPr>
        <p:spPr/>
        <p:txBody>
          <a:bodyPr/>
          <a:lstStyle/>
          <a:p>
            <a:fld id="{84F6A8E1-1D58-48C0-AC3B-CFEEF97BF635}" type="slidenum">
              <a:rPr lang="en-NZ" smtClean="0"/>
              <a:t>7</a:t>
            </a:fld>
            <a:endParaRPr lang="en-NZ"/>
          </a:p>
        </p:txBody>
      </p:sp>
    </p:spTree>
    <p:extLst>
      <p:ext uri="{BB962C8B-B14F-4D97-AF65-F5344CB8AC3E}">
        <p14:creationId xmlns:p14="http://schemas.microsoft.com/office/powerpoint/2010/main" val="2729258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NZ" sz="1200" b="0" i="0" u="none" strike="noStrike" kern="1200" dirty="0" smtClean="0">
                    <a:solidFill>
                      <a:schemeClr val="tx1"/>
                    </a:solidFill>
                    <a:effectLst/>
                    <a:latin typeface="+mn-lt"/>
                    <a:ea typeface="+mn-ea"/>
                    <a:cs typeface="+mn-cs"/>
                  </a:rPr>
                  <a:t>The figure</a:t>
                </a:r>
                <a:r>
                  <a:rPr lang="en-NZ" sz="1200" b="0" i="0" kern="1200" dirty="0" smtClean="0">
                    <a:solidFill>
                      <a:schemeClr val="tx1"/>
                    </a:solidFill>
                    <a:effectLst/>
                    <a:latin typeface="+mn-lt"/>
                    <a:ea typeface="+mn-ea"/>
                    <a:cs typeface="+mn-cs"/>
                  </a:rPr>
                  <a:t> shows the entire sorting process. On each pass, the largest remaining item is selected and then placed in its proper location. </a:t>
                </a:r>
              </a:p>
              <a:p>
                <a:endParaRPr lang="en-NZ"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NZ" dirty="0" smtClean="0"/>
                  <a:t>As with a bubble sort, after the first pass, the largest item is in the correct place. </a:t>
                </a:r>
              </a:p>
              <a:p>
                <a:pPr marL="171450" indent="-171450">
                  <a:buFont typeface="Arial" panose="020B0604020202020204" pitchFamily="34" charset="0"/>
                  <a:buChar char="•"/>
                </a:pPr>
                <a:r>
                  <a:rPr lang="en-NZ" dirty="0" smtClean="0"/>
                  <a:t>After the second pass, the next largest is in place. </a:t>
                </a:r>
              </a:p>
              <a:p>
                <a:pPr marL="171450" indent="-171450">
                  <a:buFont typeface="Arial" panose="020B0604020202020204" pitchFamily="34" charset="0"/>
                  <a:buChar char="•"/>
                </a:pPr>
                <a:r>
                  <a:rPr lang="en-NZ" dirty="0" smtClean="0"/>
                  <a:t>This process continues and requires </a:t>
                </a:r>
                <a14:m>
                  <m:oMath xmlns:m="http://schemas.openxmlformats.org/officeDocument/2006/math">
                    <m:r>
                      <a:rPr lang="en-NZ" i="1" dirty="0" smtClean="0">
                        <a:latin typeface="Cambria Math" panose="02040503050406030204" pitchFamily="18" charset="0"/>
                      </a:rPr>
                      <m:t>𝑛</m:t>
                    </m:r>
                    <m:r>
                      <a:rPr lang="en-NZ" i="1" dirty="0" smtClean="0">
                        <a:latin typeface="Cambria Math" panose="02040503050406030204" pitchFamily="18" charset="0"/>
                      </a:rPr>
                      <m:t>−1</m:t>
                    </m:r>
                  </m:oMath>
                </a14:m>
                <a:r>
                  <a:rPr lang="en-NZ" dirty="0" smtClean="0"/>
                  <a:t> passes to sort </a:t>
                </a:r>
                <a14:m>
                  <m:oMath xmlns:m="http://schemas.openxmlformats.org/officeDocument/2006/math">
                    <m:r>
                      <a:rPr lang="en-NZ" i="1" dirty="0" smtClean="0">
                        <a:latin typeface="Cambria Math" panose="02040503050406030204" pitchFamily="18" charset="0"/>
                      </a:rPr>
                      <m:t>𝑛</m:t>
                    </m:r>
                  </m:oMath>
                </a14:m>
                <a:r>
                  <a:rPr lang="en-NZ" dirty="0" smtClean="0"/>
                  <a:t> items, since the final item must be in place after the </a:t>
                </a:r>
                <a14:m>
                  <m:oMath xmlns:m="http://schemas.openxmlformats.org/officeDocument/2006/math">
                    <m:r>
                      <a:rPr lang="en-NZ" i="1" dirty="0" smtClean="0">
                        <a:latin typeface="Cambria Math" panose="02040503050406030204" pitchFamily="18" charset="0"/>
                      </a:rPr>
                      <m:t>𝑛</m:t>
                    </m:r>
                    <m:r>
                      <a:rPr lang="en-NZ" i="1" dirty="0" smtClean="0">
                        <a:latin typeface="Cambria Math" panose="02040503050406030204" pitchFamily="18" charset="0"/>
                      </a:rPr>
                      <m:t>−1</m:t>
                    </m:r>
                  </m:oMath>
                </a14:m>
                <a:r>
                  <a:rPr lang="en-NZ" dirty="0" smtClean="0"/>
                  <a:t> </a:t>
                </a:r>
                <a:r>
                  <a:rPr lang="en-NZ" dirty="0" smtClean="0"/>
                  <a:t>pass</a:t>
                </a:r>
                <a:endParaRPr lang="en-NZ" dirty="0" smtClean="0"/>
              </a:p>
              <a:p>
                <a:endParaRPr lang="en-NZ" dirty="0"/>
              </a:p>
            </p:txBody>
          </p:sp>
        </mc:Choice>
        <mc:Fallback>
          <p:sp>
            <p:nvSpPr>
              <p:cNvPr id="3" name="Notes Placeholder 2"/>
              <p:cNvSpPr>
                <a:spLocks noGrp="1"/>
              </p:cNvSpPr>
              <p:nvPr>
                <p:ph type="body" idx="1"/>
              </p:nvPr>
            </p:nvSpPr>
            <p:spPr/>
            <p:txBody>
              <a:bodyPr/>
              <a:lstStyle/>
              <a:p>
                <a:r>
                  <a:rPr lang="en-NZ" sz="1200" b="0" i="0" u="none" strike="noStrike" kern="1200" dirty="0" smtClean="0">
                    <a:solidFill>
                      <a:schemeClr val="tx1"/>
                    </a:solidFill>
                    <a:effectLst/>
                    <a:latin typeface="+mn-lt"/>
                    <a:ea typeface="+mn-ea"/>
                    <a:cs typeface="+mn-cs"/>
                  </a:rPr>
                  <a:t>The figure</a:t>
                </a:r>
                <a:r>
                  <a:rPr lang="en-NZ" sz="1200" b="0" i="0" kern="1200" dirty="0" smtClean="0">
                    <a:solidFill>
                      <a:schemeClr val="tx1"/>
                    </a:solidFill>
                    <a:effectLst/>
                    <a:latin typeface="+mn-lt"/>
                    <a:ea typeface="+mn-ea"/>
                    <a:cs typeface="+mn-cs"/>
                  </a:rPr>
                  <a:t> shows the entire sorting process. On each pass, the largest remaining item is selected and then placed in its proper location. </a:t>
                </a:r>
              </a:p>
              <a:p>
                <a:endParaRPr lang="en-NZ"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NZ" dirty="0" smtClean="0"/>
                  <a:t>As with a bubble sort, after the first pass, the largest item is in the correct place. </a:t>
                </a:r>
              </a:p>
              <a:p>
                <a:pPr marL="171450" indent="-171450">
                  <a:buFont typeface="Arial" panose="020B0604020202020204" pitchFamily="34" charset="0"/>
                  <a:buChar char="•"/>
                </a:pPr>
                <a:r>
                  <a:rPr lang="en-NZ" dirty="0" smtClean="0"/>
                  <a:t>After the second pass, the next largest is in place. </a:t>
                </a:r>
              </a:p>
              <a:p>
                <a:pPr marL="171450" indent="-171450">
                  <a:buFont typeface="Arial" panose="020B0604020202020204" pitchFamily="34" charset="0"/>
                  <a:buChar char="•"/>
                </a:pPr>
                <a:r>
                  <a:rPr lang="en-NZ" dirty="0" smtClean="0"/>
                  <a:t>This process continues and requires </a:t>
                </a:r>
                <a:r>
                  <a:rPr lang="en-NZ" i="0" dirty="0" smtClean="0">
                    <a:latin typeface="Cambria Math" panose="02040503050406030204" pitchFamily="18" charset="0"/>
                  </a:rPr>
                  <a:t>𝑛−1</a:t>
                </a:r>
                <a:r>
                  <a:rPr lang="en-NZ" dirty="0" smtClean="0"/>
                  <a:t> passes to sort </a:t>
                </a:r>
                <a:r>
                  <a:rPr lang="en-NZ" i="0" dirty="0" smtClean="0">
                    <a:latin typeface="Cambria Math" panose="02040503050406030204" pitchFamily="18" charset="0"/>
                  </a:rPr>
                  <a:t>𝑛</a:t>
                </a:r>
                <a:r>
                  <a:rPr lang="en-NZ" dirty="0" smtClean="0"/>
                  <a:t> items, since the final item must be in place after the </a:t>
                </a:r>
                <a:r>
                  <a:rPr lang="en-NZ" i="0" dirty="0" smtClean="0">
                    <a:latin typeface="Cambria Math" panose="02040503050406030204" pitchFamily="18" charset="0"/>
                  </a:rPr>
                  <a:t>𝑛−1</a:t>
                </a:r>
                <a:r>
                  <a:rPr lang="en-NZ" dirty="0" smtClean="0"/>
                  <a:t> </a:t>
                </a:r>
                <a:r>
                  <a:rPr lang="en-NZ" dirty="0" smtClean="0"/>
                  <a:t>pass</a:t>
                </a:r>
                <a:endParaRPr lang="en-NZ" dirty="0" smtClean="0"/>
              </a:p>
              <a:p>
                <a:endParaRPr lang="en-NZ" dirty="0"/>
              </a:p>
            </p:txBody>
          </p:sp>
        </mc:Fallback>
      </mc:AlternateContent>
      <p:sp>
        <p:nvSpPr>
          <p:cNvPr id="4" name="Slide Number Placeholder 3"/>
          <p:cNvSpPr>
            <a:spLocks noGrp="1"/>
          </p:cNvSpPr>
          <p:nvPr>
            <p:ph type="sldNum" sz="quarter" idx="10"/>
          </p:nvPr>
        </p:nvSpPr>
        <p:spPr/>
        <p:txBody>
          <a:bodyPr/>
          <a:lstStyle/>
          <a:p>
            <a:fld id="{84F6A8E1-1D58-48C0-AC3B-CFEEF97BF635}" type="slidenum">
              <a:rPr lang="en-NZ" smtClean="0"/>
              <a:t>8</a:t>
            </a:fld>
            <a:endParaRPr lang="en-NZ"/>
          </a:p>
        </p:txBody>
      </p:sp>
    </p:spTree>
    <p:extLst>
      <p:ext uri="{BB962C8B-B14F-4D97-AF65-F5344CB8AC3E}">
        <p14:creationId xmlns:p14="http://schemas.microsoft.com/office/powerpoint/2010/main" val="1470198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 </a:t>
            </a:r>
            <a:r>
              <a:rPr lang="en-NZ" sz="1200" b="0" i="0" u="none" strike="noStrike" kern="1200" dirty="0" smtClean="0">
                <a:solidFill>
                  <a:schemeClr val="tx1"/>
                </a:solidFill>
                <a:effectLst/>
                <a:latin typeface="+mn-lt"/>
                <a:ea typeface="+mn-ea"/>
                <a:cs typeface="+mn-cs"/>
              </a:rPr>
              <a:t>Figure</a:t>
            </a:r>
            <a:r>
              <a:rPr lang="en-NZ" sz="1200" b="0" i="0" kern="1200" dirty="0" smtClean="0">
                <a:solidFill>
                  <a:schemeClr val="tx1"/>
                </a:solidFill>
                <a:effectLst/>
                <a:latin typeface="+mn-lt"/>
                <a:ea typeface="+mn-ea"/>
                <a:cs typeface="+mn-cs"/>
              </a:rPr>
              <a:t> shows the insertion sorting process. The shaded items represent the ordered </a:t>
            </a:r>
            <a:r>
              <a:rPr lang="en-NZ" sz="1200" b="0" i="0" kern="1200" dirty="0" err="1" smtClean="0">
                <a:solidFill>
                  <a:schemeClr val="tx1"/>
                </a:solidFill>
                <a:effectLst/>
                <a:latin typeface="+mn-lt"/>
                <a:ea typeface="+mn-ea"/>
                <a:cs typeface="+mn-cs"/>
              </a:rPr>
              <a:t>sublists</a:t>
            </a:r>
            <a:r>
              <a:rPr lang="en-NZ" sz="1200" b="0" i="0" kern="1200" dirty="0" smtClean="0">
                <a:solidFill>
                  <a:schemeClr val="tx1"/>
                </a:solidFill>
                <a:effectLst/>
                <a:latin typeface="+mn-lt"/>
                <a:ea typeface="+mn-ea"/>
                <a:cs typeface="+mn-cs"/>
              </a:rPr>
              <a:t> as the algorithm makes each pass.</a:t>
            </a:r>
            <a:endParaRPr lang="en-NZ" dirty="0"/>
          </a:p>
        </p:txBody>
      </p:sp>
      <p:sp>
        <p:nvSpPr>
          <p:cNvPr id="4" name="Slide Number Placeholder 3"/>
          <p:cNvSpPr>
            <a:spLocks noGrp="1"/>
          </p:cNvSpPr>
          <p:nvPr>
            <p:ph type="sldNum" sz="quarter" idx="10"/>
          </p:nvPr>
        </p:nvSpPr>
        <p:spPr/>
        <p:txBody>
          <a:bodyPr/>
          <a:lstStyle/>
          <a:p>
            <a:fld id="{84F6A8E1-1D58-48C0-AC3B-CFEEF97BF635}" type="slidenum">
              <a:rPr lang="en-NZ" smtClean="0"/>
              <a:t>9</a:t>
            </a:fld>
            <a:endParaRPr lang="en-NZ"/>
          </a:p>
        </p:txBody>
      </p:sp>
    </p:spTree>
    <p:extLst>
      <p:ext uri="{BB962C8B-B14F-4D97-AF65-F5344CB8AC3E}">
        <p14:creationId xmlns:p14="http://schemas.microsoft.com/office/powerpoint/2010/main" val="244806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strike="noStrike" kern="1200" dirty="0" smtClean="0">
                <a:solidFill>
                  <a:schemeClr val="tx1"/>
                </a:solidFill>
                <a:effectLst/>
                <a:latin typeface="+mn-lt"/>
                <a:ea typeface="+mn-ea"/>
                <a:cs typeface="+mn-cs"/>
              </a:rPr>
              <a:t>Figure</a:t>
            </a:r>
            <a:r>
              <a:rPr lang="en-NZ" sz="1200" b="0" i="0" kern="1200" dirty="0" smtClean="0">
                <a:solidFill>
                  <a:schemeClr val="tx1"/>
                </a:solidFill>
                <a:effectLst/>
                <a:latin typeface="+mn-lt"/>
                <a:ea typeface="+mn-ea"/>
                <a:cs typeface="+mn-cs"/>
              </a:rPr>
              <a:t> shows the insertion sorting process. The shaded items represent the ordered </a:t>
            </a:r>
            <a:r>
              <a:rPr lang="en-NZ" sz="1200" b="0" i="0" kern="1200" dirty="0" err="1" smtClean="0">
                <a:solidFill>
                  <a:schemeClr val="tx1"/>
                </a:solidFill>
                <a:effectLst/>
                <a:latin typeface="+mn-lt"/>
                <a:ea typeface="+mn-ea"/>
                <a:cs typeface="+mn-cs"/>
              </a:rPr>
              <a:t>sublists</a:t>
            </a:r>
            <a:r>
              <a:rPr lang="en-NZ" sz="1200" b="0" i="0" kern="1200" dirty="0" smtClean="0">
                <a:solidFill>
                  <a:schemeClr val="tx1"/>
                </a:solidFill>
                <a:effectLst/>
                <a:latin typeface="+mn-lt"/>
                <a:ea typeface="+mn-ea"/>
                <a:cs typeface="+mn-cs"/>
              </a:rPr>
              <a:t> as the algorithm makes each pass.</a:t>
            </a:r>
          </a:p>
          <a:p>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One note about shifting versus exchanging is also important. In general, a shift operation requires approximately a third of the processing work of an exchange since only one assignment is performed. In benchmark studies, insertion sort will show very good performance.</a:t>
            </a:r>
            <a:endParaRPr lang="en-NZ" dirty="0"/>
          </a:p>
        </p:txBody>
      </p:sp>
      <p:sp>
        <p:nvSpPr>
          <p:cNvPr id="4" name="Slide Number Placeholder 3"/>
          <p:cNvSpPr>
            <a:spLocks noGrp="1"/>
          </p:cNvSpPr>
          <p:nvPr>
            <p:ph type="sldNum" sz="quarter" idx="10"/>
          </p:nvPr>
        </p:nvSpPr>
        <p:spPr/>
        <p:txBody>
          <a:bodyPr/>
          <a:lstStyle/>
          <a:p>
            <a:fld id="{84F6A8E1-1D58-48C0-AC3B-CFEEF97BF635}" type="slidenum">
              <a:rPr lang="en-NZ" smtClean="0"/>
              <a:t>10</a:t>
            </a:fld>
            <a:endParaRPr lang="en-NZ"/>
          </a:p>
        </p:txBody>
      </p:sp>
    </p:spTree>
    <p:extLst>
      <p:ext uri="{BB962C8B-B14F-4D97-AF65-F5344CB8AC3E}">
        <p14:creationId xmlns:p14="http://schemas.microsoft.com/office/powerpoint/2010/main" val="3632043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John von Neumann </a:t>
            </a:r>
            <a:r>
              <a:rPr lang="en-US" dirty="0" smtClean="0"/>
              <a:t>(December </a:t>
            </a:r>
            <a:r>
              <a:rPr lang="en-US" dirty="0" smtClean="0"/>
              <a:t>28, 1903 – February 8, 1957) was a Hungarian-American mathematician, physicist, computer scientist, and polymath. He made major contributions to a number of fields, including mathematics (foundations of mathematics, functional analysis, ergodic theory, representation theory, operator algebras, geometry, topology, and numerical analysis), physics (quantum mechanics, hydrodynamics, and quantum statistical mechanics), economics (game theory), computing (Von Neumann architecture, linear programming, self-replicating machines, stochastic computing), and statistics.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Von Neumann was a founding figure in computing. Donald Knuth cites von Neumann as the inventor, in 1945, of the merge sort algorithm, in which the first and second halves of an array are each sorted recursively and then merged. Von Neumann wrote the 23 pages long sorting program for the EDVAC in ink. On the first page, traces of the phrase "TOP SECRET", which was written in pencil and later erased, can still be </a:t>
            </a:r>
            <a:r>
              <a:rPr lang="en-US" dirty="0" smtClean="0"/>
              <a:t>seen. </a:t>
            </a:r>
            <a:r>
              <a:rPr lang="en-US" dirty="0" smtClean="0"/>
              <a:t>He also worked on the philosophy of artificial intelligence with Alan Turing when the latter visited Princeton in the 1930s.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Von Neumann's hydrogen bomb work was played out in the realm of computing, where he and </a:t>
            </a:r>
            <a:r>
              <a:rPr lang="en-US" dirty="0" err="1" smtClean="0"/>
              <a:t>Stanisław</a:t>
            </a:r>
            <a:r>
              <a:rPr lang="en-US" dirty="0" smtClean="0"/>
              <a:t> </a:t>
            </a:r>
            <a:r>
              <a:rPr lang="en-US" dirty="0" err="1" smtClean="0"/>
              <a:t>Ulam</a:t>
            </a:r>
            <a:r>
              <a:rPr lang="en-US" dirty="0" smtClean="0"/>
              <a:t> developed simulations on von Neumann's digital computers for the hydrodynamic computations. During this time he contributed to the development of the Monte Carlo method, which allowed solutions to complicated problems to be approximated using random numbers.. His algorithm for simulating a fair coin with a biased coin is used in the "software whitening" stage of some hardware random number generators</a:t>
            </a:r>
            <a:endParaRPr lang="en-US" dirty="0"/>
          </a:p>
        </p:txBody>
      </p:sp>
      <p:sp>
        <p:nvSpPr>
          <p:cNvPr id="4" name="Slide Number Placeholder 3"/>
          <p:cNvSpPr>
            <a:spLocks noGrp="1"/>
          </p:cNvSpPr>
          <p:nvPr>
            <p:ph type="sldNum" sz="quarter" idx="10"/>
          </p:nvPr>
        </p:nvSpPr>
        <p:spPr/>
        <p:txBody>
          <a:bodyPr/>
          <a:lstStyle/>
          <a:p>
            <a:fld id="{84F6A8E1-1D58-48C0-AC3B-CFEEF97BF635}" type="slidenum">
              <a:rPr lang="en-NZ" smtClean="0"/>
              <a:t>13</a:t>
            </a:fld>
            <a:endParaRPr lang="en-NZ"/>
          </a:p>
        </p:txBody>
      </p:sp>
    </p:spTree>
    <p:extLst>
      <p:ext uri="{BB962C8B-B14F-4D97-AF65-F5344CB8AC3E}">
        <p14:creationId xmlns:p14="http://schemas.microsoft.com/office/powerpoint/2010/main" val="99983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logarithmic function has a huge dampening effect for large values of x</a:t>
            </a:r>
            <a:endParaRPr lang="en-US" dirty="0"/>
          </a:p>
        </p:txBody>
      </p:sp>
      <p:sp>
        <p:nvSpPr>
          <p:cNvPr id="4" name="Slide Number Placeholder 3"/>
          <p:cNvSpPr>
            <a:spLocks noGrp="1"/>
          </p:cNvSpPr>
          <p:nvPr>
            <p:ph type="sldNum" sz="quarter" idx="10"/>
          </p:nvPr>
        </p:nvSpPr>
        <p:spPr/>
        <p:txBody>
          <a:bodyPr/>
          <a:lstStyle/>
          <a:p>
            <a:fld id="{71CAE785-B080-4AA1-BB9B-C800922DD570}" type="slidenum">
              <a:rPr lang="en-US" smtClean="0"/>
              <a:t>14</a:t>
            </a:fld>
            <a:endParaRPr lang="en-US"/>
          </a:p>
        </p:txBody>
      </p:sp>
    </p:spTree>
    <p:extLst>
      <p:ext uri="{BB962C8B-B14F-4D97-AF65-F5344CB8AC3E}">
        <p14:creationId xmlns:p14="http://schemas.microsoft.com/office/powerpoint/2010/main" val="100472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84F6A8E1-1D58-48C0-AC3B-CFEEF97BF635}" type="slidenum">
              <a:rPr lang="en-NZ" smtClean="0"/>
              <a:t>15</a:t>
            </a:fld>
            <a:endParaRPr lang="en-NZ"/>
          </a:p>
        </p:txBody>
      </p:sp>
    </p:spTree>
    <p:extLst>
      <p:ext uri="{BB962C8B-B14F-4D97-AF65-F5344CB8AC3E}">
        <p14:creationId xmlns:p14="http://schemas.microsoft.com/office/powerpoint/2010/main" val="3033002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NZ"/>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NZ"/>
          </a:p>
        </p:txBody>
      </p:sp>
      <p:sp>
        <p:nvSpPr>
          <p:cNvPr id="4" name="Date Placeholder 3"/>
          <p:cNvSpPr>
            <a:spLocks noGrp="1"/>
          </p:cNvSpPr>
          <p:nvPr>
            <p:ph type="dt" sz="half" idx="10"/>
          </p:nvPr>
        </p:nvSpPr>
        <p:spPr/>
        <p:txBody>
          <a:bodyPr/>
          <a:lstStyle/>
          <a:p>
            <a:fld id="{252B3B5A-0EDB-4C8C-B60D-E8FACBB416E9}" type="datetimeFigureOut">
              <a:rPr lang="en-NZ" smtClean="0"/>
              <a:t>17/09/2019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4201485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252B3B5A-0EDB-4C8C-B60D-E8FACBB416E9}" type="datetimeFigureOut">
              <a:rPr lang="en-NZ" smtClean="0"/>
              <a:t>17/09/2019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3028542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252B3B5A-0EDB-4C8C-B60D-E8FACBB416E9}" type="datetimeFigureOut">
              <a:rPr lang="en-NZ" smtClean="0"/>
              <a:t>17/09/2019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1916632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252B3B5A-0EDB-4C8C-B60D-E8FACBB416E9}" type="datetimeFigureOut">
              <a:rPr lang="en-NZ" smtClean="0"/>
              <a:t>17/09/2019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248286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NZ"/>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52B3B5A-0EDB-4C8C-B60D-E8FACBB416E9}" type="datetimeFigureOut">
              <a:rPr lang="en-NZ" smtClean="0"/>
              <a:t>17/09/2019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1141162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Date Placeholder 4"/>
          <p:cNvSpPr>
            <a:spLocks noGrp="1"/>
          </p:cNvSpPr>
          <p:nvPr>
            <p:ph type="dt" sz="half" idx="10"/>
          </p:nvPr>
        </p:nvSpPr>
        <p:spPr/>
        <p:txBody>
          <a:bodyPr/>
          <a:lstStyle/>
          <a:p>
            <a:fld id="{252B3B5A-0EDB-4C8C-B60D-E8FACBB416E9}" type="datetimeFigureOut">
              <a:rPr lang="en-NZ" smtClean="0"/>
              <a:t>17/09/2019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1516698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NZ"/>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Date Placeholder 6"/>
          <p:cNvSpPr>
            <a:spLocks noGrp="1"/>
          </p:cNvSpPr>
          <p:nvPr>
            <p:ph type="dt" sz="half" idx="10"/>
          </p:nvPr>
        </p:nvSpPr>
        <p:spPr/>
        <p:txBody>
          <a:bodyPr/>
          <a:lstStyle/>
          <a:p>
            <a:fld id="{252B3B5A-0EDB-4C8C-B60D-E8FACBB416E9}" type="datetimeFigureOut">
              <a:rPr lang="en-NZ" smtClean="0"/>
              <a:t>17/09/2019</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413623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p:txBody>
          <a:bodyPr/>
          <a:lstStyle/>
          <a:p>
            <a:fld id="{252B3B5A-0EDB-4C8C-B60D-E8FACBB416E9}" type="datetimeFigureOut">
              <a:rPr lang="en-NZ" smtClean="0"/>
              <a:t>17/09/2019</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230524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2B3B5A-0EDB-4C8C-B60D-E8FACBB416E9}" type="datetimeFigureOut">
              <a:rPr lang="en-NZ" smtClean="0"/>
              <a:t>17/09/2019</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423268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NZ"/>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252B3B5A-0EDB-4C8C-B60D-E8FACBB416E9}" type="datetimeFigureOut">
              <a:rPr lang="en-NZ" smtClean="0"/>
              <a:t>17/09/2019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252714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NZ"/>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Z"/>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252B3B5A-0EDB-4C8C-B60D-E8FACBB416E9}" type="datetimeFigureOut">
              <a:rPr lang="en-NZ" smtClean="0"/>
              <a:t>17/09/2019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2150624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NZ"/>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52B3B5A-0EDB-4C8C-B60D-E8FACBB416E9}" type="datetimeFigureOut">
              <a:rPr lang="en-NZ" smtClean="0"/>
              <a:t>17/09/2019</a:t>
            </a:fld>
            <a:endParaRPr lang="en-NZ"/>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D17168-CD4F-4650-8BCF-ACDC7DAD9BDB}" type="slidenum">
              <a:rPr lang="en-NZ" smtClean="0"/>
              <a:t>‹#›</a:t>
            </a:fld>
            <a:endParaRPr lang="en-NZ"/>
          </a:p>
        </p:txBody>
      </p:sp>
    </p:spTree>
    <p:extLst>
      <p:ext uri="{BB962C8B-B14F-4D97-AF65-F5344CB8AC3E}">
        <p14:creationId xmlns:p14="http://schemas.microsoft.com/office/powerpoint/2010/main" val="1384293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0.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image" Target="../media/image60.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655277"/>
            <a:ext cx="6858000" cy="854686"/>
          </a:xfrm>
        </p:spPr>
        <p:txBody>
          <a:bodyPr/>
          <a:lstStyle/>
          <a:p>
            <a:r>
              <a:rPr lang="en-NZ" dirty="0" smtClean="0"/>
              <a:t>Sorting algorithms</a:t>
            </a:r>
            <a:endParaRPr lang="en-NZ"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873491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Insertion </a:t>
            </a:r>
            <a:r>
              <a:rPr lang="en-NZ" dirty="0" smtClean="0"/>
              <a:t>Sort - </a:t>
            </a:r>
            <a:r>
              <a:rPr lang="en-NZ" sz="3600" dirty="0"/>
              <a:t>fifth pass in detail</a:t>
            </a:r>
            <a:endParaRPr lang="en-NZ" dirty="0"/>
          </a:p>
        </p:txBody>
      </p:sp>
      <p:sp>
        <p:nvSpPr>
          <p:cNvPr id="5" name="Content Placeholder 4"/>
          <p:cNvSpPr>
            <a:spLocks noGrp="1"/>
          </p:cNvSpPr>
          <p:nvPr>
            <p:ph idx="1"/>
          </p:nvPr>
        </p:nvSpPr>
        <p:spPr>
          <a:xfrm>
            <a:off x="368877" y="1690690"/>
            <a:ext cx="4016086" cy="3421637"/>
          </a:xfrm>
        </p:spPr>
        <p:txBody>
          <a:bodyPr>
            <a:normAutofit fontScale="92500" lnSpcReduction="10000"/>
          </a:bodyPr>
          <a:lstStyle/>
          <a:p>
            <a:r>
              <a:rPr lang="en-NZ" sz="2000" dirty="0" smtClean="0"/>
              <a:t>In the </a:t>
            </a:r>
            <a:r>
              <a:rPr lang="en-NZ" sz="2000" dirty="0" smtClean="0"/>
              <a:t>5</a:t>
            </a:r>
            <a:r>
              <a:rPr lang="en-NZ" sz="2000" baseline="30000" dirty="0" smtClean="0"/>
              <a:t>th</a:t>
            </a:r>
            <a:r>
              <a:rPr lang="en-NZ" sz="2000" dirty="0" smtClean="0"/>
              <a:t> pass we start with a </a:t>
            </a:r>
            <a:r>
              <a:rPr lang="en-NZ" sz="2000" dirty="0"/>
              <a:t>sorted </a:t>
            </a:r>
            <a:r>
              <a:rPr lang="en-NZ" sz="2000" dirty="0" err="1"/>
              <a:t>sublist</a:t>
            </a:r>
            <a:r>
              <a:rPr lang="en-NZ" sz="2000" dirty="0"/>
              <a:t> of </a:t>
            </a:r>
            <a:r>
              <a:rPr lang="en-NZ" sz="2000" dirty="0" smtClean="0"/>
              <a:t>5 items</a:t>
            </a:r>
            <a:endParaRPr lang="en-NZ" sz="2000" dirty="0"/>
          </a:p>
          <a:p>
            <a:r>
              <a:rPr lang="en-NZ" sz="2000" dirty="0" smtClean="0"/>
              <a:t>We want to insert 31 back into the already sorted </a:t>
            </a:r>
            <a:r>
              <a:rPr lang="en-NZ" sz="2000" dirty="0" err="1" smtClean="0"/>
              <a:t>sublist</a:t>
            </a:r>
            <a:endParaRPr lang="en-NZ" sz="2000" dirty="0" smtClean="0"/>
          </a:p>
          <a:p>
            <a:r>
              <a:rPr lang="en-NZ" sz="2000" dirty="0" smtClean="0"/>
              <a:t>The first comparison against 93 causes 93 to be shifted to the right 77 and 54 are also shifted</a:t>
            </a:r>
          </a:p>
          <a:p>
            <a:r>
              <a:rPr lang="en-NZ" sz="2000" dirty="0" smtClean="0"/>
              <a:t>When the item 26 is  encountered, the shifting process stops and 31 is placed in the open position </a:t>
            </a:r>
          </a:p>
          <a:p>
            <a:r>
              <a:rPr lang="en-NZ" sz="2000" dirty="0" smtClean="0"/>
              <a:t>Now we have a sorted </a:t>
            </a:r>
            <a:r>
              <a:rPr lang="en-NZ" sz="2000" dirty="0" err="1" smtClean="0"/>
              <a:t>sublist</a:t>
            </a:r>
            <a:r>
              <a:rPr lang="en-NZ" sz="2000" dirty="0" smtClean="0"/>
              <a:t> of 6 items.</a:t>
            </a:r>
            <a:endParaRPr lang="en-NZ" sz="2000" dirty="0"/>
          </a:p>
        </p:txBody>
      </p:sp>
      <p:pic>
        <p:nvPicPr>
          <p:cNvPr id="3" name="Picture 2"/>
          <p:cNvPicPr>
            <a:picLocks noChangeAspect="1"/>
          </p:cNvPicPr>
          <p:nvPr/>
        </p:nvPicPr>
        <p:blipFill>
          <a:blip r:embed="rId5"/>
          <a:stretch>
            <a:fillRect/>
          </a:stretch>
        </p:blipFill>
        <p:spPr>
          <a:xfrm>
            <a:off x="4551218" y="1690689"/>
            <a:ext cx="4505325" cy="3067050"/>
          </a:xfrm>
          <a:prstGeom prst="rect">
            <a:avLst/>
          </a:prstGeom>
        </p:spPr>
      </p:pic>
      <p:pic>
        <p:nvPicPr>
          <p:cNvPr id="6" name="21DemoInsertionSort">
            <a:hlinkClick r:id="" action="ppaction://media"/>
          </p:cNvPr>
          <p:cNvPicPr>
            <a:picLocks noChangeAspect="1"/>
          </p:cNvPicPr>
          <p:nvPr>
            <a:videoFile r:link="rId1"/>
            <p:extLst>
              <p:ext uri="{DAA4B4D4-6D71-4841-9C94-3DE7FCFB9230}">
                <p14:media xmlns:p14="http://schemas.microsoft.com/office/powerpoint/2010/main" r:embed="rId2">
                  <p14:trim st="560"/>
                </p14:media>
              </p:ext>
            </p:extLst>
          </p:nvPr>
        </p:nvPicPr>
        <p:blipFill rotWithShape="1">
          <a:blip r:embed="rId6"/>
          <a:srcRect t="34700" b="29720"/>
          <a:stretch/>
        </p:blipFill>
        <p:spPr>
          <a:xfrm>
            <a:off x="1670843" y="5112327"/>
            <a:ext cx="5802313" cy="1548246"/>
          </a:xfrm>
          <a:prstGeom prst="rect">
            <a:avLst/>
          </a:prstGeom>
        </p:spPr>
      </p:pic>
    </p:spTree>
    <p:extLst>
      <p:ext uri="{BB962C8B-B14F-4D97-AF65-F5344CB8AC3E}">
        <p14:creationId xmlns:p14="http://schemas.microsoft.com/office/powerpoint/2010/main" val="1055839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762" y="230044"/>
            <a:ext cx="7886700" cy="424583"/>
          </a:xfrm>
        </p:spPr>
        <p:txBody>
          <a:bodyPr>
            <a:normAutofit fontScale="90000"/>
          </a:bodyPr>
          <a:lstStyle/>
          <a:p>
            <a:r>
              <a:rPr lang="en-NZ" dirty="0"/>
              <a:t>The Shell Sort</a:t>
            </a: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535132" y="853331"/>
                <a:ext cx="8255577" cy="2554888"/>
              </a:xfrm>
            </p:spPr>
            <p:txBody>
              <a:bodyPr>
                <a:normAutofit/>
              </a:bodyPr>
              <a:lstStyle/>
              <a:p>
                <a:r>
                  <a:rPr lang="en-NZ" dirty="0" smtClean="0"/>
                  <a:t>The shell sort, improves on the insertion sort by breaking the original list into a number of smaller </a:t>
                </a:r>
                <a:r>
                  <a:rPr lang="en-NZ" dirty="0" err="1" smtClean="0"/>
                  <a:t>sublists</a:t>
                </a:r>
                <a:r>
                  <a:rPr lang="en-NZ" dirty="0" smtClean="0"/>
                  <a:t>, each of which is sorted using an insertion sort </a:t>
                </a:r>
              </a:p>
              <a:p>
                <a:r>
                  <a:rPr lang="en-NZ" dirty="0" smtClean="0"/>
                  <a:t>The unique way that these </a:t>
                </a:r>
                <a:r>
                  <a:rPr lang="en-NZ" dirty="0" err="1" smtClean="0"/>
                  <a:t>sublists</a:t>
                </a:r>
                <a:r>
                  <a:rPr lang="en-NZ" dirty="0" smtClean="0"/>
                  <a:t> are chosen is the key to the shell sort</a:t>
                </a:r>
              </a:p>
              <a:p>
                <a:r>
                  <a:rPr lang="en-NZ" dirty="0" smtClean="0"/>
                  <a:t>Instead of breaking the list into </a:t>
                </a:r>
                <a:r>
                  <a:rPr lang="en-NZ" dirty="0" err="1" smtClean="0"/>
                  <a:t>sublists</a:t>
                </a:r>
                <a:r>
                  <a:rPr lang="en-NZ" dirty="0" smtClean="0"/>
                  <a:t> of contiguous items, the shell sort uses an increment </a:t>
                </a:r>
                <a14:m>
                  <m:oMath xmlns:m="http://schemas.openxmlformats.org/officeDocument/2006/math">
                    <m:r>
                      <a:rPr lang="en-NZ" i="1" dirty="0" smtClean="0">
                        <a:latin typeface="Cambria Math" panose="02040503050406030204" pitchFamily="18" charset="0"/>
                      </a:rPr>
                      <m:t>𝑖</m:t>
                    </m:r>
                  </m:oMath>
                </a14:m>
                <a:r>
                  <a:rPr lang="en-NZ" dirty="0" smtClean="0"/>
                  <a:t>, sometimes called the gap, to create </a:t>
                </a:r>
                <a:r>
                  <a:rPr lang="en-US" dirty="0" smtClean="0"/>
                  <a:t>interleaved</a:t>
                </a:r>
                <a:r>
                  <a:rPr lang="en-NZ" dirty="0" smtClean="0"/>
                  <a:t> </a:t>
                </a:r>
                <a:r>
                  <a:rPr lang="en-NZ" dirty="0" err="1" smtClean="0"/>
                  <a:t>sublists</a:t>
                </a:r>
                <a:r>
                  <a:rPr lang="en-NZ" dirty="0" smtClean="0"/>
                  <a:t> by choosing all items that are </a:t>
                </a:r>
                <a14:m>
                  <m:oMath xmlns:m="http://schemas.openxmlformats.org/officeDocument/2006/math">
                    <m:r>
                      <a:rPr lang="en-NZ" i="1" dirty="0" smtClean="0">
                        <a:latin typeface="Cambria Math" panose="02040503050406030204" pitchFamily="18" charset="0"/>
                      </a:rPr>
                      <m:t>𝑖</m:t>
                    </m:r>
                  </m:oMath>
                </a14:m>
                <a:r>
                  <a:rPr lang="en-NZ" dirty="0" smtClean="0"/>
                  <a:t> items apart</a:t>
                </a:r>
                <a:endParaRPr lang="en-NZ"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535132" y="853331"/>
                <a:ext cx="8255577" cy="2554888"/>
              </a:xfrm>
              <a:blipFill>
                <a:blip r:embed="rId2"/>
                <a:stretch>
                  <a:fillRect l="-739" t="-2625" r="-960"/>
                </a:stretch>
              </a:blipFill>
            </p:spPr>
            <p:txBody>
              <a:bodyPr/>
              <a:lstStyle/>
              <a:p>
                <a:r>
                  <a:rPr lang="en-NZ">
                    <a:noFill/>
                  </a:rPr>
                  <a:t> </a:t>
                </a:r>
              </a:p>
            </p:txBody>
          </p:sp>
        </mc:Fallback>
      </mc:AlternateContent>
      <p:pic>
        <p:nvPicPr>
          <p:cNvPr id="7" name="Picture 6"/>
          <p:cNvPicPr>
            <a:picLocks noChangeAspect="1"/>
          </p:cNvPicPr>
          <p:nvPr/>
        </p:nvPicPr>
        <p:blipFill rotWithShape="1">
          <a:blip r:embed="rId3"/>
          <a:srcRect r="2172"/>
          <a:stretch/>
        </p:blipFill>
        <p:spPr>
          <a:xfrm>
            <a:off x="1362756" y="4894120"/>
            <a:ext cx="4476936" cy="1961285"/>
          </a:xfrm>
          <a:prstGeom prst="rect">
            <a:avLst/>
          </a:prstGeom>
        </p:spPr>
      </p:pic>
      <p:cxnSp>
        <p:nvCxnSpPr>
          <p:cNvPr id="4" name="Straight Arrow Connector 3"/>
          <p:cNvCxnSpPr/>
          <p:nvPr/>
        </p:nvCxnSpPr>
        <p:spPr>
          <a:xfrm>
            <a:off x="5839692" y="5278584"/>
            <a:ext cx="706582"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573798" y="5093918"/>
            <a:ext cx="1984664" cy="369332"/>
          </a:xfrm>
          <a:prstGeom prst="rect">
            <a:avLst/>
          </a:prstGeom>
          <a:noFill/>
        </p:spPr>
        <p:txBody>
          <a:bodyPr wrap="square" rtlCol="0">
            <a:spAutoFit/>
          </a:bodyPr>
          <a:lstStyle/>
          <a:p>
            <a:r>
              <a:rPr lang="en-US" dirty="0" smtClean="0"/>
              <a:t>54,17,44</a:t>
            </a:r>
            <a:endParaRPr lang="en-US" dirty="0"/>
          </a:p>
        </p:txBody>
      </p:sp>
      <p:cxnSp>
        <p:nvCxnSpPr>
          <p:cNvPr id="8" name="Straight Arrow Connector 7"/>
          <p:cNvCxnSpPr/>
          <p:nvPr/>
        </p:nvCxnSpPr>
        <p:spPr>
          <a:xfrm>
            <a:off x="5857009" y="5846619"/>
            <a:ext cx="706582"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91115" y="5661953"/>
            <a:ext cx="1984664" cy="369332"/>
          </a:xfrm>
          <a:prstGeom prst="rect">
            <a:avLst/>
          </a:prstGeom>
          <a:noFill/>
        </p:spPr>
        <p:txBody>
          <a:bodyPr wrap="square" rtlCol="0">
            <a:spAutoFit/>
          </a:bodyPr>
          <a:lstStyle/>
          <a:p>
            <a:r>
              <a:rPr lang="en-US" dirty="0" smtClean="0"/>
              <a:t>26,77,55</a:t>
            </a:r>
            <a:endParaRPr lang="en-US" dirty="0"/>
          </a:p>
        </p:txBody>
      </p:sp>
      <p:cxnSp>
        <p:nvCxnSpPr>
          <p:cNvPr id="10" name="Straight Arrow Connector 9"/>
          <p:cNvCxnSpPr/>
          <p:nvPr/>
        </p:nvCxnSpPr>
        <p:spPr>
          <a:xfrm>
            <a:off x="5857009" y="6407731"/>
            <a:ext cx="706582"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591115" y="6223065"/>
            <a:ext cx="1984664" cy="369332"/>
          </a:xfrm>
          <a:prstGeom prst="rect">
            <a:avLst/>
          </a:prstGeom>
          <a:noFill/>
        </p:spPr>
        <p:txBody>
          <a:bodyPr wrap="square" rtlCol="0">
            <a:spAutoFit/>
          </a:bodyPr>
          <a:lstStyle/>
          <a:p>
            <a:r>
              <a:rPr lang="en-US" dirty="0" smtClean="0"/>
              <a:t>93,31,20</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756" y="3837927"/>
            <a:ext cx="3840813" cy="475529"/>
          </a:xfrm>
          <a:prstGeom prst="rect">
            <a:avLst/>
          </a:prstGeom>
        </p:spPr>
      </p:pic>
      <p:sp>
        <p:nvSpPr>
          <p:cNvPr id="14" name="Down Arrow 13"/>
          <p:cNvSpPr/>
          <p:nvPr/>
        </p:nvSpPr>
        <p:spPr>
          <a:xfrm>
            <a:off x="3075709" y="4447309"/>
            <a:ext cx="238991" cy="44681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TextBox 14"/>
          <p:cNvSpPr txBox="1"/>
          <p:nvPr/>
        </p:nvSpPr>
        <p:spPr>
          <a:xfrm>
            <a:off x="3299501" y="4432455"/>
            <a:ext cx="1363419" cy="461665"/>
          </a:xfrm>
          <a:prstGeom prst="rect">
            <a:avLst/>
          </a:prstGeom>
          <a:noFill/>
        </p:spPr>
        <p:txBody>
          <a:bodyPr wrap="square" rtlCol="0">
            <a:spAutoFit/>
          </a:bodyPr>
          <a:lstStyle/>
          <a:p>
            <a:r>
              <a:rPr lang="en-NZ" sz="1200" dirty="0" smtClean="0"/>
              <a:t>Original list broken into three </a:t>
            </a:r>
            <a:r>
              <a:rPr lang="en-NZ" sz="1200" dirty="0" err="1" smtClean="0"/>
              <a:t>sublists</a:t>
            </a:r>
            <a:endParaRPr lang="en-US" sz="1200" dirty="0"/>
          </a:p>
        </p:txBody>
      </p:sp>
    </p:spTree>
    <p:extLst>
      <p:ext uri="{BB962C8B-B14F-4D97-AF65-F5344CB8AC3E}">
        <p14:creationId xmlns:p14="http://schemas.microsoft.com/office/powerpoint/2010/main" val="3930588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77" y="148447"/>
            <a:ext cx="3881005" cy="785128"/>
          </a:xfrm>
        </p:spPr>
        <p:txBody>
          <a:bodyPr/>
          <a:lstStyle/>
          <a:p>
            <a:r>
              <a:rPr lang="en-NZ" dirty="0"/>
              <a:t>The Shell Sort</a:t>
            </a: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83128" y="1091045"/>
                <a:ext cx="4769428" cy="5085918"/>
              </a:xfrm>
            </p:spPr>
            <p:txBody>
              <a:bodyPr>
                <a:noAutofit/>
              </a:bodyPr>
              <a:lstStyle/>
              <a:p>
                <a:r>
                  <a:rPr lang="en-NZ" sz="1800" dirty="0" smtClean="0"/>
                  <a:t>This list has nine items. If we use an increment of 3, </a:t>
                </a:r>
                <a:r>
                  <a:rPr lang="en-NZ" sz="1800" dirty="0"/>
                  <a:t>there are three </a:t>
                </a:r>
                <a:r>
                  <a:rPr lang="en-NZ" sz="1800" dirty="0" err="1"/>
                  <a:t>sublists</a:t>
                </a:r>
                <a:r>
                  <a:rPr lang="en-NZ" sz="1800" dirty="0"/>
                  <a:t>, </a:t>
                </a:r>
                <a:endParaRPr lang="en-NZ" sz="1800" dirty="0" smtClean="0"/>
              </a:p>
              <a:p>
                <a:r>
                  <a:rPr lang="en-NZ" sz="1800" dirty="0" smtClean="0"/>
                  <a:t>Each </a:t>
                </a:r>
                <a:r>
                  <a:rPr lang="en-NZ" sz="1800" dirty="0" smtClean="0"/>
                  <a:t>of the </a:t>
                </a:r>
                <a:r>
                  <a:rPr lang="en-NZ" sz="1800" dirty="0" err="1" smtClean="0"/>
                  <a:t>sublists</a:t>
                </a:r>
                <a:r>
                  <a:rPr lang="en-NZ" sz="1800" dirty="0" smtClean="0"/>
                  <a:t> is sorted </a:t>
                </a:r>
                <a:r>
                  <a:rPr lang="en-NZ" sz="1800" dirty="0"/>
                  <a:t>by an insertion </a:t>
                </a:r>
                <a:r>
                  <a:rPr lang="en-NZ" sz="1800" dirty="0" smtClean="0"/>
                  <a:t>sort</a:t>
                </a:r>
              </a:p>
              <a:p>
                <a:r>
                  <a:rPr lang="en-NZ" sz="1800" dirty="0" smtClean="0"/>
                  <a:t>The </a:t>
                </a:r>
                <a:r>
                  <a:rPr lang="en-NZ" sz="1800" dirty="0" err="1" smtClean="0"/>
                  <a:t>sublists</a:t>
                </a:r>
                <a:r>
                  <a:rPr lang="en-NZ" sz="1800" dirty="0" smtClean="0"/>
                  <a:t> are merged into a single list</a:t>
                </a:r>
              </a:p>
              <a:p>
                <a:r>
                  <a:rPr lang="en-NZ" sz="1800" dirty="0" smtClean="0"/>
                  <a:t>The resulting list </a:t>
                </a:r>
                <a:r>
                  <a:rPr lang="en-NZ" sz="1800" dirty="0"/>
                  <a:t>is not completely </a:t>
                </a:r>
                <a:r>
                  <a:rPr lang="en-NZ" sz="1800" dirty="0" smtClean="0"/>
                  <a:t>sorted</a:t>
                </a:r>
              </a:p>
              <a:p>
                <a:r>
                  <a:rPr lang="en-NZ" sz="1800" dirty="0" smtClean="0"/>
                  <a:t>But, by </a:t>
                </a:r>
                <a:r>
                  <a:rPr lang="en-NZ" sz="1800" dirty="0"/>
                  <a:t>sorting the </a:t>
                </a:r>
                <a:r>
                  <a:rPr lang="en-NZ" sz="1800" dirty="0" err="1"/>
                  <a:t>sublists</a:t>
                </a:r>
                <a:r>
                  <a:rPr lang="en-NZ" sz="1800" dirty="0"/>
                  <a:t>, we have moved the items closer to where they actually </a:t>
                </a:r>
                <a:r>
                  <a:rPr lang="en-NZ" sz="1800" dirty="0" smtClean="0"/>
                  <a:t>belong</a:t>
                </a:r>
              </a:p>
              <a:p>
                <a:r>
                  <a:rPr lang="en-NZ" sz="1800" dirty="0" smtClean="0"/>
                  <a:t>A </a:t>
                </a:r>
                <a:r>
                  <a:rPr lang="en-NZ" sz="1800" dirty="0"/>
                  <a:t>final insertion sort using an increment of </a:t>
                </a:r>
                <a:r>
                  <a:rPr lang="en-NZ" sz="1800" dirty="0" smtClean="0"/>
                  <a:t>one is then carried out</a:t>
                </a:r>
              </a:p>
              <a:p>
                <a:r>
                  <a:rPr lang="en-NZ" sz="1800" dirty="0" smtClean="0"/>
                  <a:t>By </a:t>
                </a:r>
                <a:r>
                  <a:rPr lang="en-NZ" sz="1800" dirty="0"/>
                  <a:t>performing the earlier </a:t>
                </a:r>
                <a:r>
                  <a:rPr lang="en-NZ" sz="1800" dirty="0" err="1"/>
                  <a:t>sublist</a:t>
                </a:r>
                <a:r>
                  <a:rPr lang="en-NZ" sz="1800" dirty="0"/>
                  <a:t> sorts, we have now reduced the total number of shifting operations necessary to put the list in its final </a:t>
                </a:r>
                <a:r>
                  <a:rPr lang="en-NZ" sz="1800" dirty="0" smtClean="0"/>
                  <a:t>order</a:t>
                </a:r>
              </a:p>
              <a:p>
                <a:r>
                  <a:rPr lang="en-NZ" sz="1800" dirty="0" smtClean="0"/>
                  <a:t>For </a:t>
                </a:r>
                <a:r>
                  <a:rPr lang="en-NZ" sz="1800" dirty="0"/>
                  <a:t>this case, we need only four more shifts to complete the </a:t>
                </a:r>
                <a:r>
                  <a:rPr lang="en-NZ" sz="1800" dirty="0" smtClean="0"/>
                  <a:t>process</a:t>
                </a:r>
              </a:p>
              <a:p>
                <a:r>
                  <a:rPr lang="en-US" sz="1800" dirty="0" smtClean="0"/>
                  <a:t>The order of growth of shell sort tends </a:t>
                </a:r>
                <a:r>
                  <a:rPr lang="en-US" sz="1800" dirty="0"/>
                  <a:t>to fall somewhere between </a:t>
                </a:r>
                <a14:m>
                  <m:oMath xmlns:m="http://schemas.openxmlformats.org/officeDocument/2006/math">
                    <m:r>
                      <a:rPr lang="en-NZ" sz="1800" i="1">
                        <a:latin typeface="Cambria Math" panose="02040503050406030204" pitchFamily="18" charset="0"/>
                      </a:rPr>
                      <m:t>𝑂</m:t>
                    </m:r>
                    <m:r>
                      <a:rPr lang="en-NZ" sz="1800" i="1">
                        <a:latin typeface="Cambria Math" panose="02040503050406030204" pitchFamily="18" charset="0"/>
                      </a:rPr>
                      <m:t>(</m:t>
                    </m:r>
                    <m:r>
                      <a:rPr lang="en-NZ" sz="1800" b="0" i="1" smtClean="0">
                        <a:latin typeface="Cambria Math" panose="02040503050406030204" pitchFamily="18" charset="0"/>
                      </a:rPr>
                      <m:t>𝑛</m:t>
                    </m:r>
                    <m:r>
                      <a:rPr lang="en-NZ" sz="1800" i="1">
                        <a:latin typeface="Cambria Math" panose="02040503050406030204" pitchFamily="18" charset="0"/>
                      </a:rPr>
                      <m:t>)</m:t>
                    </m:r>
                  </m:oMath>
                </a14:m>
                <a:r>
                  <a:rPr lang="en-NZ" sz="1800" dirty="0"/>
                  <a:t> </a:t>
                </a:r>
                <a:r>
                  <a:rPr lang="en-US" sz="1800" dirty="0" smtClean="0"/>
                  <a:t>and </a:t>
                </a:r>
                <a14:m>
                  <m:oMath xmlns:m="http://schemas.openxmlformats.org/officeDocument/2006/math">
                    <m:r>
                      <a:rPr lang="en-NZ" sz="1800" i="1">
                        <a:latin typeface="Cambria Math" panose="02040503050406030204" pitchFamily="18" charset="0"/>
                      </a:rPr>
                      <m:t>𝑂</m:t>
                    </m:r>
                    <m:r>
                      <a:rPr lang="en-NZ" sz="1800" i="1">
                        <a:latin typeface="Cambria Math" panose="02040503050406030204" pitchFamily="18" charset="0"/>
                      </a:rPr>
                      <m:t>(</m:t>
                    </m:r>
                    <m:sSup>
                      <m:sSupPr>
                        <m:ctrlPr>
                          <a:rPr lang="en-NZ" sz="1800" i="1">
                            <a:latin typeface="Cambria Math" panose="02040503050406030204" pitchFamily="18" charset="0"/>
                          </a:rPr>
                        </m:ctrlPr>
                      </m:sSupPr>
                      <m:e>
                        <m:r>
                          <a:rPr lang="en-NZ" sz="1800" i="1">
                            <a:latin typeface="Cambria Math" panose="02040503050406030204" pitchFamily="18" charset="0"/>
                          </a:rPr>
                          <m:t>𝑛</m:t>
                        </m:r>
                      </m:e>
                      <m:sup>
                        <m:r>
                          <a:rPr lang="en-NZ" sz="1800" i="1">
                            <a:latin typeface="Cambria Math" panose="02040503050406030204" pitchFamily="18" charset="0"/>
                          </a:rPr>
                          <m:t>2</m:t>
                        </m:r>
                      </m:sup>
                    </m:sSup>
                    <m:r>
                      <a:rPr lang="en-NZ" sz="1800" i="1">
                        <a:latin typeface="Cambria Math" panose="02040503050406030204" pitchFamily="18" charset="0"/>
                      </a:rPr>
                      <m:t>)</m:t>
                    </m:r>
                  </m:oMath>
                </a14:m>
                <a:r>
                  <a:rPr lang="en-NZ" sz="1800" dirty="0" smtClean="0"/>
                  <a:t> </a:t>
                </a:r>
              </a:p>
              <a:p>
                <a:pPr lvl="1"/>
                <a14:m>
                  <m:oMath xmlns:m="http://schemas.openxmlformats.org/officeDocument/2006/math">
                    <m:r>
                      <a:rPr lang="en-NZ" sz="1600" i="1" smtClean="0">
                        <a:latin typeface="Cambria Math" panose="02040503050406030204" pitchFamily="18" charset="0"/>
                        <a:ea typeface="Cambria Math" panose="02040503050406030204" pitchFamily="18" charset="0"/>
                      </a:rPr>
                      <m:t>≈</m:t>
                    </m:r>
                    <m:r>
                      <a:rPr lang="en-NZ" sz="1600" i="1">
                        <a:latin typeface="Cambria Math" panose="02040503050406030204" pitchFamily="18" charset="0"/>
                      </a:rPr>
                      <m:t>𝑂</m:t>
                    </m:r>
                    <m:r>
                      <a:rPr lang="en-NZ" sz="1600" i="1">
                        <a:latin typeface="Cambria Math" panose="02040503050406030204" pitchFamily="18" charset="0"/>
                      </a:rPr>
                      <m:t>(</m:t>
                    </m:r>
                    <m:sSup>
                      <m:sSupPr>
                        <m:ctrlPr>
                          <a:rPr lang="en-NZ" sz="1600" i="1">
                            <a:latin typeface="Cambria Math" panose="02040503050406030204" pitchFamily="18" charset="0"/>
                          </a:rPr>
                        </m:ctrlPr>
                      </m:sSupPr>
                      <m:e>
                        <m:sSup>
                          <m:sSupPr>
                            <m:ctrlPr>
                              <a:rPr lang="en-NZ" sz="1600" i="1" smtClean="0">
                                <a:latin typeface="Cambria Math" panose="02040503050406030204" pitchFamily="18" charset="0"/>
                              </a:rPr>
                            </m:ctrlPr>
                          </m:sSupPr>
                          <m:e>
                            <m:r>
                              <a:rPr lang="en-US" sz="1600" b="0" i="1" smtClean="0">
                                <a:latin typeface="Cambria Math" panose="02040503050406030204" pitchFamily="18" charset="0"/>
                              </a:rPr>
                              <m:t>𝑛</m:t>
                            </m:r>
                          </m:e>
                          <m:sup>
                            <m:f>
                              <m:fPr>
                                <m:ctrlPr>
                                  <a:rPr lang="en-NZ" sz="160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2</m:t>
                                </m:r>
                              </m:den>
                            </m:f>
                          </m:sup>
                        </m:sSup>
                      </m:e>
                      <m:sup>
                        <m:r>
                          <a:rPr lang="en-US" sz="1600" b="0" i="1" smtClean="0">
                            <a:latin typeface="Cambria Math" panose="02040503050406030204" pitchFamily="18" charset="0"/>
                          </a:rPr>
                          <m:t> </m:t>
                        </m:r>
                      </m:sup>
                    </m:sSup>
                    <m:r>
                      <a:rPr lang="en-NZ" sz="1600" i="1">
                        <a:latin typeface="Cambria Math" panose="02040503050406030204" pitchFamily="18" charset="0"/>
                      </a:rPr>
                      <m:t>)</m:t>
                    </m:r>
                  </m:oMath>
                </a14:m>
                <a:endParaRPr lang="en-NZ" sz="1500"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83128" y="1091045"/>
                <a:ext cx="4769428" cy="5085918"/>
              </a:xfrm>
              <a:blipFill>
                <a:blip r:embed="rId2"/>
                <a:stretch>
                  <a:fillRect l="-895" t="-1199" r="-1535" b="-13189"/>
                </a:stretch>
              </a:blipFill>
            </p:spPr>
            <p:txBody>
              <a:bodyPr/>
              <a:lstStyle/>
              <a:p>
                <a:r>
                  <a:rPr lang="en-NZ">
                    <a:noFill/>
                  </a:rPr>
                  <a:t> </a:t>
                </a:r>
              </a:p>
            </p:txBody>
          </p:sp>
        </mc:Fallback>
      </mc:AlternateContent>
      <p:pic>
        <p:nvPicPr>
          <p:cNvPr id="3" name="Picture 2"/>
          <p:cNvPicPr>
            <a:picLocks noChangeAspect="1"/>
          </p:cNvPicPr>
          <p:nvPr/>
        </p:nvPicPr>
        <p:blipFill rotWithShape="1">
          <a:blip r:embed="rId3"/>
          <a:srcRect r="4281"/>
          <a:stretch/>
        </p:blipFill>
        <p:spPr>
          <a:xfrm>
            <a:off x="5264978" y="1717932"/>
            <a:ext cx="3879022" cy="2283362"/>
          </a:xfrm>
          <a:prstGeom prst="rect">
            <a:avLst/>
          </a:prstGeom>
        </p:spPr>
      </p:pic>
      <p:pic>
        <p:nvPicPr>
          <p:cNvPr id="4" name="Picture 3"/>
          <p:cNvPicPr>
            <a:picLocks noChangeAspect="1"/>
          </p:cNvPicPr>
          <p:nvPr/>
        </p:nvPicPr>
        <p:blipFill>
          <a:blip r:embed="rId4"/>
          <a:stretch>
            <a:fillRect/>
          </a:stretch>
        </p:blipFill>
        <p:spPr>
          <a:xfrm>
            <a:off x="5264978" y="4091499"/>
            <a:ext cx="3743940" cy="2766501"/>
          </a:xfrm>
          <a:prstGeom prst="rect">
            <a:avLst/>
          </a:prstGeom>
        </p:spPr>
      </p:pic>
      <p:pic>
        <p:nvPicPr>
          <p:cNvPr id="6" name="Picture 5"/>
          <p:cNvPicPr>
            <a:picLocks noChangeAspect="1"/>
          </p:cNvPicPr>
          <p:nvPr/>
        </p:nvPicPr>
        <p:blipFill rotWithShape="1">
          <a:blip r:embed="rId5"/>
          <a:srcRect r="2172"/>
          <a:stretch/>
        </p:blipFill>
        <p:spPr>
          <a:xfrm>
            <a:off x="5264978" y="47751"/>
            <a:ext cx="3452996" cy="1512711"/>
          </a:xfrm>
          <a:prstGeom prst="rect">
            <a:avLst/>
          </a:prstGeom>
        </p:spPr>
      </p:pic>
    </p:spTree>
    <p:extLst>
      <p:ext uri="{BB962C8B-B14F-4D97-AF65-F5344CB8AC3E}">
        <p14:creationId xmlns:p14="http://schemas.microsoft.com/office/powerpoint/2010/main" val="37525025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744"/>
            <a:ext cx="2072986" cy="1325563"/>
          </a:xfrm>
        </p:spPr>
        <p:txBody>
          <a:bodyPr/>
          <a:lstStyle/>
          <a:p>
            <a:r>
              <a:rPr lang="en-NZ" dirty="0"/>
              <a:t>Merge </a:t>
            </a:r>
            <a:r>
              <a:rPr lang="en-NZ" dirty="0" smtClean="0"/>
              <a:t>Sort</a:t>
            </a:r>
            <a:endParaRPr lang="en-NZ" dirty="0"/>
          </a:p>
        </p:txBody>
      </p:sp>
      <p:sp>
        <p:nvSpPr>
          <p:cNvPr id="3" name="Content Placeholder 2"/>
          <p:cNvSpPr>
            <a:spLocks noGrp="1"/>
          </p:cNvSpPr>
          <p:nvPr>
            <p:ph idx="1"/>
          </p:nvPr>
        </p:nvSpPr>
        <p:spPr>
          <a:xfrm>
            <a:off x="386195" y="1690689"/>
            <a:ext cx="3766705" cy="4351338"/>
          </a:xfrm>
        </p:spPr>
        <p:txBody>
          <a:bodyPr>
            <a:normAutofit fontScale="85000" lnSpcReduction="10000"/>
          </a:bodyPr>
          <a:lstStyle/>
          <a:p>
            <a:r>
              <a:rPr lang="en-NZ" dirty="0" smtClean="0"/>
              <a:t>Divide </a:t>
            </a:r>
            <a:r>
              <a:rPr lang="en-NZ" dirty="0"/>
              <a:t>and conquer strategy as a way to improve the performance of sorting </a:t>
            </a:r>
            <a:r>
              <a:rPr lang="en-NZ" dirty="0" smtClean="0"/>
              <a:t>algorithms</a:t>
            </a:r>
          </a:p>
          <a:p>
            <a:r>
              <a:rPr lang="en-NZ" dirty="0"/>
              <a:t>Merge sort is a recursive algorithm that continually splits a list in </a:t>
            </a:r>
            <a:r>
              <a:rPr lang="en-NZ" dirty="0" smtClean="0"/>
              <a:t>half</a:t>
            </a:r>
          </a:p>
          <a:p>
            <a:r>
              <a:rPr lang="en-NZ" dirty="0" smtClean="0"/>
              <a:t>If </a:t>
            </a:r>
            <a:r>
              <a:rPr lang="en-NZ" dirty="0"/>
              <a:t>the list is empty or has one item, it is sorted by definition </a:t>
            </a:r>
            <a:r>
              <a:rPr lang="en-NZ" dirty="0" smtClean="0"/>
              <a:t>(base case) </a:t>
            </a:r>
          </a:p>
          <a:p>
            <a:r>
              <a:rPr lang="en-NZ" dirty="0" smtClean="0"/>
              <a:t>If </a:t>
            </a:r>
            <a:r>
              <a:rPr lang="en-NZ" dirty="0"/>
              <a:t>the list has more than one item, we split the list and recursively invoke a merge sort on both </a:t>
            </a:r>
            <a:r>
              <a:rPr lang="en-NZ" dirty="0" smtClean="0"/>
              <a:t>halves </a:t>
            </a:r>
          </a:p>
          <a:p>
            <a:r>
              <a:rPr lang="en-NZ" dirty="0" smtClean="0"/>
              <a:t>Once </a:t>
            </a:r>
            <a:r>
              <a:rPr lang="en-NZ" dirty="0"/>
              <a:t>the two halves are sorted, the fundamental operation, called a merge, is </a:t>
            </a:r>
            <a:r>
              <a:rPr lang="en-NZ" dirty="0" smtClean="0"/>
              <a:t>performed</a:t>
            </a:r>
          </a:p>
          <a:p>
            <a:r>
              <a:rPr lang="en-NZ" dirty="0"/>
              <a:t>Merging is the process of taking two smaller sorted lists and combining them together into a single, sorted, new </a:t>
            </a:r>
            <a:r>
              <a:rPr lang="en-NZ" dirty="0" smtClean="0"/>
              <a:t>list</a:t>
            </a:r>
            <a:endParaRPr lang="en-NZ" dirty="0"/>
          </a:p>
        </p:txBody>
      </p:sp>
      <p:pic>
        <p:nvPicPr>
          <p:cNvPr id="4" name="Picture 3"/>
          <p:cNvPicPr>
            <a:picLocks noChangeAspect="1"/>
          </p:cNvPicPr>
          <p:nvPr/>
        </p:nvPicPr>
        <p:blipFill rotWithShape="1">
          <a:blip r:embed="rId3"/>
          <a:srcRect r="2686"/>
          <a:stretch/>
        </p:blipFill>
        <p:spPr>
          <a:xfrm>
            <a:off x="4748649" y="9814"/>
            <a:ext cx="4327859" cy="3116118"/>
          </a:xfrm>
          <a:prstGeom prst="rect">
            <a:avLst/>
          </a:prstGeom>
        </p:spPr>
      </p:pic>
      <p:pic>
        <p:nvPicPr>
          <p:cNvPr id="5" name="Picture 4"/>
          <p:cNvPicPr>
            <a:picLocks noChangeAspect="1"/>
          </p:cNvPicPr>
          <p:nvPr/>
        </p:nvPicPr>
        <p:blipFill rotWithShape="1">
          <a:blip r:embed="rId4"/>
          <a:srcRect b="6932"/>
          <a:stretch/>
        </p:blipFill>
        <p:spPr>
          <a:xfrm>
            <a:off x="4714058" y="3193400"/>
            <a:ext cx="4362450" cy="3581327"/>
          </a:xfrm>
          <a:prstGeom prst="rect">
            <a:avLst/>
          </a:prstGeom>
        </p:spPr>
      </p:pic>
      <p:cxnSp>
        <p:nvCxnSpPr>
          <p:cNvPr id="7" name="Straight Connector 6"/>
          <p:cNvCxnSpPr/>
          <p:nvPr/>
        </p:nvCxnSpPr>
        <p:spPr>
          <a:xfrm>
            <a:off x="4572000" y="3193400"/>
            <a:ext cx="4572000"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p:cNvSpPr txBox="1"/>
          <p:nvPr/>
        </p:nvSpPr>
        <p:spPr>
          <a:xfrm rot="16200000">
            <a:off x="3645939" y="1337040"/>
            <a:ext cx="1390457" cy="461665"/>
          </a:xfrm>
          <a:prstGeom prst="rect">
            <a:avLst/>
          </a:prstGeom>
          <a:noFill/>
        </p:spPr>
        <p:txBody>
          <a:bodyPr wrap="square" rtlCol="0">
            <a:spAutoFit/>
          </a:bodyPr>
          <a:lstStyle/>
          <a:p>
            <a:r>
              <a:rPr lang="en-NZ" sz="2400" dirty="0" smtClean="0"/>
              <a:t>Splitting</a:t>
            </a:r>
            <a:endParaRPr lang="en-NZ" sz="2400" dirty="0"/>
          </a:p>
        </p:txBody>
      </p:sp>
      <p:sp>
        <p:nvSpPr>
          <p:cNvPr id="13" name="TextBox 12"/>
          <p:cNvSpPr txBox="1"/>
          <p:nvPr/>
        </p:nvSpPr>
        <p:spPr>
          <a:xfrm rot="16200000">
            <a:off x="2665206" y="4467727"/>
            <a:ext cx="3351921" cy="461665"/>
          </a:xfrm>
          <a:prstGeom prst="rect">
            <a:avLst/>
          </a:prstGeom>
          <a:noFill/>
        </p:spPr>
        <p:txBody>
          <a:bodyPr wrap="square" rtlCol="0">
            <a:spAutoFit/>
          </a:bodyPr>
          <a:lstStyle/>
          <a:p>
            <a:r>
              <a:rPr lang="en-NZ" sz="2400" dirty="0" smtClean="0"/>
              <a:t>Merging the sorted lists</a:t>
            </a:r>
            <a:endParaRPr lang="en-NZ" sz="2400" dirty="0"/>
          </a:p>
        </p:txBody>
      </p:sp>
      <p:pic>
        <p:nvPicPr>
          <p:cNvPr id="6" name="Picture 5"/>
          <p:cNvPicPr>
            <a:picLocks noChangeAspect="1"/>
          </p:cNvPicPr>
          <p:nvPr/>
        </p:nvPicPr>
        <p:blipFill>
          <a:blip r:embed="rId5"/>
          <a:stretch>
            <a:fillRect/>
          </a:stretch>
        </p:blipFill>
        <p:spPr>
          <a:xfrm>
            <a:off x="2487690" y="84737"/>
            <a:ext cx="1207941" cy="1575814"/>
          </a:xfrm>
          <a:prstGeom prst="rect">
            <a:avLst/>
          </a:prstGeom>
        </p:spPr>
      </p:pic>
    </p:spTree>
    <p:extLst>
      <p:ext uri="{BB962C8B-B14F-4D97-AF65-F5344CB8AC3E}">
        <p14:creationId xmlns:p14="http://schemas.microsoft.com/office/powerpoint/2010/main" val="38216266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94438"/>
            <a:ext cx="4700789" cy="526779"/>
          </a:xfrm>
        </p:spPr>
        <p:txBody>
          <a:bodyPr>
            <a:noAutofit/>
          </a:bodyPr>
          <a:lstStyle/>
          <a:p>
            <a:r>
              <a:rPr lang="en-US" sz="2400" dirty="0" smtClean="0"/>
              <a:t>Reminder of logarithmic function</a:t>
            </a:r>
            <a:endParaRPr lang="en-US" sz="2400"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1934039281"/>
                  </p:ext>
                </p:extLst>
              </p:nvPr>
            </p:nvGraphicFramePr>
            <p:xfrm>
              <a:off x="2004455" y="3350653"/>
              <a:ext cx="2972790" cy="2983104"/>
            </p:xfrm>
            <a:graphic>
              <a:graphicData uri="http://schemas.openxmlformats.org/drawingml/2006/table">
                <a:tbl>
                  <a:tblPr firstRow="1" bandRow="1">
                    <a:tableStyleId>{2D5ABB26-0587-4C30-8999-92F81FD0307C}</a:tableStyleId>
                  </a:tblPr>
                  <a:tblGrid>
                    <a:gridCol w="1486395">
                      <a:extLst>
                        <a:ext uri="{9D8B030D-6E8A-4147-A177-3AD203B41FA5}">
                          <a16:colId xmlns:a16="http://schemas.microsoft.com/office/drawing/2014/main" val="1017153950"/>
                        </a:ext>
                      </a:extLst>
                    </a:gridCol>
                    <a:gridCol w="1486395">
                      <a:extLst>
                        <a:ext uri="{9D8B030D-6E8A-4147-A177-3AD203B41FA5}">
                          <a16:colId xmlns:a16="http://schemas.microsoft.com/office/drawing/2014/main" val="389497926"/>
                        </a:ext>
                      </a:extLst>
                    </a:gridCol>
                  </a:tblGrid>
                  <a:tr h="370840">
                    <a:tc>
                      <a:txBody>
                        <a:bodyPr/>
                        <a:lstStyle/>
                        <a:p>
                          <a:r>
                            <a:rPr lang="en-US" sz="1600" dirty="0" smtClean="0"/>
                            <a:t>Number of steps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smtClean="0"/>
                            <a:t>Size of each sub lists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8288708"/>
                      </a:ext>
                    </a:extLst>
                  </a:tr>
                  <a:tr h="370840">
                    <a:tc>
                      <a:txBody>
                        <a:bodyPr/>
                        <a:lstStyle/>
                        <a:p>
                          <a:r>
                            <a:rPr lang="en-US" sz="1600" dirty="0" smtClean="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m:t>
                                        </m:r>
                                      </m:sup>
                                    </m:sSup>
                                  </m:den>
                                </m:f>
                              </m:oMath>
                            </m:oMathPara>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1051781"/>
                      </a:ext>
                    </a:extLst>
                  </a:tr>
                  <a:tr h="370840">
                    <a:tc>
                      <a:txBody>
                        <a:bodyPr/>
                        <a:lstStyle/>
                        <a:p>
                          <a:r>
                            <a:rPr lang="en-US" sz="1600" dirty="0" smtClean="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den>
                                </m:f>
                              </m:oMath>
                            </m:oMathPara>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062246"/>
                      </a:ext>
                    </a:extLst>
                  </a:tr>
                  <a:tr h="370840">
                    <a:tc>
                      <a:txBody>
                        <a:bodyPr/>
                        <a:lstStyle/>
                        <a:p>
                          <a:r>
                            <a:rPr lang="en-US" sz="1600" dirty="0" smtClean="0"/>
                            <a:t>3</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8</m:t>
                                    </m:r>
                                  </m:den>
                                </m:f>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den>
                                </m:f>
                              </m:oMath>
                            </m:oMathPara>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0404137"/>
                      </a:ext>
                    </a:extLst>
                  </a:tr>
                  <a:tr h="370840">
                    <a:tc>
                      <a:txBody>
                        <a:bodyPr/>
                        <a:lstStyle/>
                        <a:p>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46308"/>
                      </a:ext>
                    </a:extLst>
                  </a:tr>
                  <a:tr h="370840">
                    <a:tc>
                      <a:txBody>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𝑛</m:t>
                                </m:r>
                              </m:oMath>
                            </m:oMathPara>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𝑛</m:t>
                                        </m:r>
                                      </m:sup>
                                    </m:sSup>
                                  </m:den>
                                </m:f>
                                <m:r>
                                  <a:rPr lang="en-US" sz="1600" b="0" i="1" smtClean="0">
                                    <a:latin typeface="Cambria Math" panose="02040503050406030204" pitchFamily="18" charset="0"/>
                                  </a:rPr>
                                  <m:t>=1</m:t>
                                </m:r>
                              </m:oMath>
                            </m:oMathPara>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001383"/>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1934039281"/>
                  </p:ext>
                </p:extLst>
              </p:nvPr>
            </p:nvGraphicFramePr>
            <p:xfrm>
              <a:off x="2004455" y="3350653"/>
              <a:ext cx="2972790" cy="2983104"/>
            </p:xfrm>
            <a:graphic>
              <a:graphicData uri="http://schemas.openxmlformats.org/drawingml/2006/table">
                <a:tbl>
                  <a:tblPr firstRow="1" bandRow="1">
                    <a:tableStyleId>{2D5ABB26-0587-4C30-8999-92F81FD0307C}</a:tableStyleId>
                  </a:tblPr>
                  <a:tblGrid>
                    <a:gridCol w="1486395">
                      <a:extLst>
                        <a:ext uri="{9D8B030D-6E8A-4147-A177-3AD203B41FA5}">
                          <a16:colId xmlns:a16="http://schemas.microsoft.com/office/drawing/2014/main" val="1017153950"/>
                        </a:ext>
                      </a:extLst>
                    </a:gridCol>
                    <a:gridCol w="1486395">
                      <a:extLst>
                        <a:ext uri="{9D8B030D-6E8A-4147-A177-3AD203B41FA5}">
                          <a16:colId xmlns:a16="http://schemas.microsoft.com/office/drawing/2014/main" val="389497926"/>
                        </a:ext>
                      </a:extLst>
                    </a:gridCol>
                  </a:tblGrid>
                  <a:tr h="579120">
                    <a:tc>
                      <a:txBody>
                        <a:bodyPr/>
                        <a:lstStyle/>
                        <a:p>
                          <a:r>
                            <a:rPr lang="en-US" sz="1600" dirty="0" smtClean="0"/>
                            <a:t>Number of </a:t>
                          </a:r>
                          <a:r>
                            <a:rPr lang="en-US" sz="1600" dirty="0" smtClean="0"/>
                            <a:t>steps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smtClean="0"/>
                            <a:t>Size of each sub lists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8288708"/>
                      </a:ext>
                    </a:extLst>
                  </a:tr>
                  <a:tr h="507492">
                    <a:tc>
                      <a:txBody>
                        <a:bodyPr/>
                        <a:lstStyle/>
                        <a:p>
                          <a:r>
                            <a:rPr lang="en-US" sz="1600" dirty="0" smtClean="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20" t="-115476" r="-820" b="-373810"/>
                          </a:stretch>
                        </a:blipFill>
                      </a:tcPr>
                    </a:tc>
                    <a:extLst>
                      <a:ext uri="{0D108BD9-81ED-4DB2-BD59-A6C34878D82A}">
                        <a16:rowId xmlns:a16="http://schemas.microsoft.com/office/drawing/2014/main" val="2851051781"/>
                      </a:ext>
                    </a:extLst>
                  </a:tr>
                  <a:tr h="507492">
                    <a:tc>
                      <a:txBody>
                        <a:bodyPr/>
                        <a:lstStyle/>
                        <a:p>
                          <a:r>
                            <a:rPr lang="en-US" sz="1600" dirty="0" smtClean="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20" t="-218072" r="-820" b="-278313"/>
                          </a:stretch>
                        </a:blipFill>
                      </a:tcPr>
                    </a:tc>
                    <a:extLst>
                      <a:ext uri="{0D108BD9-81ED-4DB2-BD59-A6C34878D82A}">
                        <a16:rowId xmlns:a16="http://schemas.microsoft.com/office/drawing/2014/main" val="3066062246"/>
                      </a:ext>
                    </a:extLst>
                  </a:tr>
                  <a:tr h="509080">
                    <a:tc>
                      <a:txBody>
                        <a:bodyPr/>
                        <a:lstStyle/>
                        <a:p>
                          <a:r>
                            <a:rPr lang="en-US" sz="1600" dirty="0" smtClean="0"/>
                            <a:t>3</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20" t="-314286" r="-820" b="-175000"/>
                          </a:stretch>
                        </a:blipFill>
                      </a:tcPr>
                    </a:tc>
                    <a:extLst>
                      <a:ext uri="{0D108BD9-81ED-4DB2-BD59-A6C34878D82A}">
                        <a16:rowId xmlns:a16="http://schemas.microsoft.com/office/drawing/2014/main" val="1590404137"/>
                      </a:ext>
                    </a:extLst>
                  </a:tr>
                  <a:tr h="370840">
                    <a:tc>
                      <a:txBody>
                        <a:bodyPr/>
                        <a:lstStyle/>
                        <a:p>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46308"/>
                      </a:ext>
                    </a:extLst>
                  </a:tr>
                  <a:tr h="50908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8" t="-486905" r="-100408" b="-238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20" t="-486905" r="-820" b="-2381"/>
                          </a:stretch>
                        </a:blipFill>
                      </a:tcPr>
                    </a:tc>
                    <a:extLst>
                      <a:ext uri="{0D108BD9-81ED-4DB2-BD59-A6C34878D82A}">
                        <a16:rowId xmlns:a16="http://schemas.microsoft.com/office/drawing/2014/main" val="1600001383"/>
                      </a:ext>
                    </a:extLst>
                  </a:tr>
                </a:tbl>
              </a:graphicData>
            </a:graphic>
          </p:graphicFrame>
        </mc:Fallback>
      </mc:AlternateContent>
      <p:sp>
        <p:nvSpPr>
          <p:cNvPr id="5" name="Right Brace 4"/>
          <p:cNvSpPr/>
          <p:nvPr/>
        </p:nvSpPr>
        <p:spPr>
          <a:xfrm flipH="1">
            <a:off x="1431106" y="3927045"/>
            <a:ext cx="450289" cy="240671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166" y="4807235"/>
                <a:ext cx="1636084" cy="646331"/>
              </a:xfrm>
              <a:prstGeom prst="rect">
                <a:avLst/>
              </a:prstGeom>
              <a:noFill/>
            </p:spPr>
            <p:txBody>
              <a:bodyPr wrap="square" rtlCol="0">
                <a:spAutoFit/>
              </a:bodyPr>
              <a:lstStyle/>
              <a:p>
                <a:r>
                  <a:rPr lang="en-US" dirty="0" smtClean="0"/>
                  <a:t>Height of this table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𝑛</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166" y="4807235"/>
                <a:ext cx="1636084" cy="646331"/>
              </a:xfrm>
              <a:prstGeom prst="rect">
                <a:avLst/>
              </a:prstGeom>
              <a:blipFill>
                <a:blip r:embed="rId4"/>
                <a:stretch>
                  <a:fillRect l="-2974" t="-5660" b="-14151"/>
                </a:stretch>
              </a:blipFill>
            </p:spPr>
            <p:txBody>
              <a:bodyPr/>
              <a:lstStyle/>
              <a:p>
                <a:r>
                  <a:rPr lang="en-US">
                    <a:noFill/>
                  </a:rPr>
                  <a:t> </a:t>
                </a:r>
              </a:p>
            </p:txBody>
          </p:sp>
        </mc:Fallback>
      </mc:AlternateContent>
      <p:pic>
        <p:nvPicPr>
          <p:cNvPr id="12" name="Picture 11"/>
          <p:cNvPicPr>
            <a:picLocks noChangeAspect="1"/>
          </p:cNvPicPr>
          <p:nvPr/>
        </p:nvPicPr>
        <p:blipFill>
          <a:blip r:embed="rId5"/>
          <a:stretch>
            <a:fillRect/>
          </a:stretch>
        </p:blipFill>
        <p:spPr>
          <a:xfrm>
            <a:off x="1063468" y="966091"/>
            <a:ext cx="2573850" cy="1912513"/>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6489240" y="2601605"/>
                <a:ext cx="11750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32=5</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489240" y="2601605"/>
                <a:ext cx="1175065" cy="276999"/>
              </a:xfrm>
              <a:prstGeom prst="rect">
                <a:avLst/>
              </a:prstGeom>
              <a:blipFill>
                <a:blip r:embed="rId6"/>
                <a:stretch>
                  <a:fillRect l="-6771" t="-2222" r="-520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Content Placeholder 5"/>
              <p:cNvGraphicFramePr>
                <a:graphicFrameLocks/>
              </p:cNvGraphicFramePr>
              <p:nvPr>
                <p:extLst>
                  <p:ext uri="{D42A27DB-BD31-4B8C-83A1-F6EECF244321}">
                    <p14:modId xmlns:p14="http://schemas.microsoft.com/office/powerpoint/2010/main" val="3841663297"/>
                  </p:ext>
                </p:extLst>
              </p:nvPr>
            </p:nvGraphicFramePr>
            <p:xfrm>
              <a:off x="5508309" y="3350653"/>
              <a:ext cx="3459046" cy="3121344"/>
            </p:xfrm>
            <a:graphic>
              <a:graphicData uri="http://schemas.openxmlformats.org/drawingml/2006/table">
                <a:tbl>
                  <a:tblPr firstRow="1" bandRow="1">
                    <a:tableStyleId>{2D5ABB26-0587-4C30-8999-92F81FD0307C}</a:tableStyleId>
                  </a:tblPr>
                  <a:tblGrid>
                    <a:gridCol w="1729523">
                      <a:extLst>
                        <a:ext uri="{9D8B030D-6E8A-4147-A177-3AD203B41FA5}">
                          <a16:colId xmlns:a16="http://schemas.microsoft.com/office/drawing/2014/main" val="1017153950"/>
                        </a:ext>
                      </a:extLst>
                    </a:gridCol>
                    <a:gridCol w="1729523">
                      <a:extLst>
                        <a:ext uri="{9D8B030D-6E8A-4147-A177-3AD203B41FA5}">
                          <a16:colId xmlns:a16="http://schemas.microsoft.com/office/drawing/2014/main" val="389497926"/>
                        </a:ext>
                      </a:extLst>
                    </a:gridCol>
                  </a:tblGrid>
                  <a:tr h="553472">
                    <a:tc>
                      <a:txBody>
                        <a:bodyPr/>
                        <a:lstStyle/>
                        <a:p>
                          <a:r>
                            <a:rPr lang="en-US" sz="1600" dirty="0" smtClean="0"/>
                            <a:t>Number of steps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smtClean="0"/>
                            <a:t>Size of each sub lists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8288708"/>
                      </a:ext>
                    </a:extLst>
                  </a:tr>
                  <a:tr h="485016">
                    <a:tc>
                      <a:txBody>
                        <a:bodyPr/>
                        <a:lstStyle/>
                        <a:p>
                          <a:r>
                            <a:rPr lang="en-US" sz="1600" dirty="0" smtClean="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m:t>
                                        </m:r>
                                      </m:sup>
                                    </m:sSup>
                                  </m:den>
                                </m:f>
                                <m:r>
                                  <a:rPr lang="en-US" sz="1600" b="0" i="1" smtClean="0">
                                    <a:latin typeface="Cambria Math" panose="02040503050406030204" pitchFamily="18" charset="0"/>
                                  </a:rPr>
                                  <m:t>=16</m:t>
                                </m:r>
                              </m:oMath>
                            </m:oMathPara>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1051781"/>
                      </a:ext>
                    </a:extLst>
                  </a:tr>
                  <a:tr h="485016">
                    <a:tc>
                      <a:txBody>
                        <a:bodyPr/>
                        <a:lstStyle/>
                        <a:p>
                          <a:r>
                            <a:rPr lang="en-US" sz="1600" dirty="0" smtClean="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den>
                                </m:f>
                                <m:r>
                                  <a:rPr lang="en-US" sz="1600" b="0" i="1" smtClean="0">
                                    <a:latin typeface="Cambria Math" panose="02040503050406030204" pitchFamily="18" charset="0"/>
                                  </a:rPr>
                                  <m:t>=8</m:t>
                                </m:r>
                              </m:oMath>
                            </m:oMathPara>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062246"/>
                      </a:ext>
                    </a:extLst>
                  </a:tr>
                  <a:tr h="486534">
                    <a:tc>
                      <a:txBody>
                        <a:bodyPr/>
                        <a:lstStyle/>
                        <a:p>
                          <a:r>
                            <a:rPr lang="en-US" sz="1600" dirty="0" smtClean="0"/>
                            <a:t>3</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8</m:t>
                                    </m:r>
                                  </m:den>
                                </m:f>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den>
                                </m:f>
                                <m:r>
                                  <a:rPr lang="en-US" sz="1600" b="0" i="1" smtClean="0">
                                    <a:latin typeface="Cambria Math" panose="02040503050406030204" pitchFamily="18" charset="0"/>
                                  </a:rPr>
                                  <m:t>=4</m:t>
                                </m:r>
                              </m:oMath>
                            </m:oMathPara>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0404137"/>
                      </a:ext>
                    </a:extLst>
                  </a:tr>
                  <a:tr h="486534">
                    <a:tc>
                      <a:txBody>
                        <a:bodyPr/>
                        <a:lstStyle/>
                        <a:p>
                          <a:r>
                            <a:rPr lang="en-US" sz="1600" dirty="0" smtClean="0"/>
                            <a:t>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16</m:t>
                                    </m:r>
                                  </m:den>
                                </m:f>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4</m:t>
                                        </m:r>
                                      </m:sup>
                                    </m:sSup>
                                  </m:den>
                                </m:f>
                                <m:r>
                                  <a:rPr lang="en-US" sz="1600" b="0" i="1" smtClean="0">
                                    <a:latin typeface="Cambria Math" panose="02040503050406030204" pitchFamily="18" charset="0"/>
                                  </a:rPr>
                                  <m:t>=2</m:t>
                                </m:r>
                              </m:oMath>
                            </m:oMathPara>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46308"/>
                      </a:ext>
                    </a:extLst>
                  </a:tr>
                  <a:tr h="486534">
                    <a:tc>
                      <a:txBody>
                        <a:bodyPr/>
                        <a:lstStyle/>
                        <a:p>
                          <a:r>
                            <a:rPr lang="en-US" sz="1600" dirty="0" smtClean="0"/>
                            <a:t>5</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𝑛</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5</m:t>
                                        </m:r>
                                      </m:sup>
                                    </m:sSup>
                                  </m:den>
                                </m:f>
                                <m:r>
                                  <a:rPr lang="en-US" sz="1600" b="0" i="1" smtClean="0">
                                    <a:latin typeface="Cambria Math" panose="02040503050406030204" pitchFamily="18" charset="0"/>
                                  </a:rPr>
                                  <m:t>=1</m:t>
                                </m:r>
                              </m:oMath>
                            </m:oMathPara>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001383"/>
                      </a:ext>
                    </a:extLst>
                  </a:tr>
                </a:tbl>
              </a:graphicData>
            </a:graphic>
          </p:graphicFrame>
        </mc:Choice>
        <mc:Fallback xmlns="">
          <p:graphicFrame>
            <p:nvGraphicFramePr>
              <p:cNvPr id="10" name="Content Placeholder 5"/>
              <p:cNvGraphicFramePr>
                <a:graphicFrameLocks/>
              </p:cNvGraphicFramePr>
              <p:nvPr>
                <p:extLst>
                  <p:ext uri="{D42A27DB-BD31-4B8C-83A1-F6EECF244321}">
                    <p14:modId xmlns:p14="http://schemas.microsoft.com/office/powerpoint/2010/main" val="3841663297"/>
                  </p:ext>
                </p:extLst>
              </p:nvPr>
            </p:nvGraphicFramePr>
            <p:xfrm>
              <a:off x="5508309" y="3350653"/>
              <a:ext cx="3459046" cy="3121344"/>
            </p:xfrm>
            <a:graphic>
              <a:graphicData uri="http://schemas.openxmlformats.org/drawingml/2006/table">
                <a:tbl>
                  <a:tblPr firstRow="1" bandRow="1">
                    <a:tableStyleId>{2D5ABB26-0587-4C30-8999-92F81FD0307C}</a:tableStyleId>
                  </a:tblPr>
                  <a:tblGrid>
                    <a:gridCol w="1729523">
                      <a:extLst>
                        <a:ext uri="{9D8B030D-6E8A-4147-A177-3AD203B41FA5}">
                          <a16:colId xmlns:a16="http://schemas.microsoft.com/office/drawing/2014/main" val="1017153950"/>
                        </a:ext>
                      </a:extLst>
                    </a:gridCol>
                    <a:gridCol w="1729523">
                      <a:extLst>
                        <a:ext uri="{9D8B030D-6E8A-4147-A177-3AD203B41FA5}">
                          <a16:colId xmlns:a16="http://schemas.microsoft.com/office/drawing/2014/main" val="389497926"/>
                        </a:ext>
                      </a:extLst>
                    </a:gridCol>
                  </a:tblGrid>
                  <a:tr h="579120">
                    <a:tc>
                      <a:txBody>
                        <a:bodyPr/>
                        <a:lstStyle/>
                        <a:p>
                          <a:r>
                            <a:rPr lang="en-US" sz="1600" dirty="0" smtClean="0"/>
                            <a:t>Number of </a:t>
                          </a:r>
                          <a:r>
                            <a:rPr lang="en-US" sz="1600" dirty="0" smtClean="0"/>
                            <a:t>steps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smtClean="0"/>
                            <a:t>Size of each sub lists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8288708"/>
                      </a:ext>
                    </a:extLst>
                  </a:tr>
                  <a:tr h="507492">
                    <a:tc>
                      <a:txBody>
                        <a:bodyPr/>
                        <a:lstStyle/>
                        <a:p>
                          <a:r>
                            <a:rPr lang="en-US" sz="1600" dirty="0" smtClean="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04" t="-115476" r="-704" b="-401190"/>
                          </a:stretch>
                        </a:blipFill>
                      </a:tcPr>
                    </a:tc>
                    <a:extLst>
                      <a:ext uri="{0D108BD9-81ED-4DB2-BD59-A6C34878D82A}">
                        <a16:rowId xmlns:a16="http://schemas.microsoft.com/office/drawing/2014/main" val="2851051781"/>
                      </a:ext>
                    </a:extLst>
                  </a:tr>
                  <a:tr h="507492">
                    <a:tc>
                      <a:txBody>
                        <a:bodyPr/>
                        <a:lstStyle/>
                        <a:p>
                          <a:r>
                            <a:rPr lang="en-US" sz="1600" dirty="0" smtClean="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04" t="-218072" r="-704" b="-306024"/>
                          </a:stretch>
                        </a:blipFill>
                      </a:tcPr>
                    </a:tc>
                    <a:extLst>
                      <a:ext uri="{0D108BD9-81ED-4DB2-BD59-A6C34878D82A}">
                        <a16:rowId xmlns:a16="http://schemas.microsoft.com/office/drawing/2014/main" val="3066062246"/>
                      </a:ext>
                    </a:extLst>
                  </a:tr>
                  <a:tr h="509080">
                    <a:tc>
                      <a:txBody>
                        <a:bodyPr/>
                        <a:lstStyle/>
                        <a:p>
                          <a:r>
                            <a:rPr lang="en-US" sz="1600" dirty="0" smtClean="0"/>
                            <a:t>3</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04" t="-314286" r="-704" b="-202381"/>
                          </a:stretch>
                        </a:blipFill>
                      </a:tcPr>
                    </a:tc>
                    <a:extLst>
                      <a:ext uri="{0D108BD9-81ED-4DB2-BD59-A6C34878D82A}">
                        <a16:rowId xmlns:a16="http://schemas.microsoft.com/office/drawing/2014/main" val="1590404137"/>
                      </a:ext>
                    </a:extLst>
                  </a:tr>
                  <a:tr h="509080">
                    <a:tc>
                      <a:txBody>
                        <a:bodyPr/>
                        <a:lstStyle/>
                        <a:p>
                          <a:r>
                            <a:rPr lang="en-US" sz="1600" dirty="0" smtClean="0"/>
                            <a:t>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04" t="-419277" r="-704" b="-104819"/>
                          </a:stretch>
                        </a:blipFill>
                      </a:tcPr>
                    </a:tc>
                    <a:extLst>
                      <a:ext uri="{0D108BD9-81ED-4DB2-BD59-A6C34878D82A}">
                        <a16:rowId xmlns:a16="http://schemas.microsoft.com/office/drawing/2014/main" val="106746308"/>
                      </a:ext>
                    </a:extLst>
                  </a:tr>
                  <a:tr h="509080">
                    <a:tc>
                      <a:txBody>
                        <a:bodyPr/>
                        <a:lstStyle/>
                        <a:p>
                          <a:pPr/>
                          <a:r>
                            <a:rPr lang="en-US" sz="1600" dirty="0" smtClean="0"/>
                            <a:t>5</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04" t="-513095" r="-704" b="-3571"/>
                          </a:stretch>
                        </a:blipFill>
                      </a:tcPr>
                    </a:tc>
                    <a:extLst>
                      <a:ext uri="{0D108BD9-81ED-4DB2-BD59-A6C34878D82A}">
                        <a16:rowId xmlns:a16="http://schemas.microsoft.com/office/drawing/2014/main" val="1600001383"/>
                      </a:ext>
                    </a:extLst>
                  </a:tr>
                </a:tbl>
              </a:graphicData>
            </a:graphic>
          </p:graphicFrame>
        </mc:Fallback>
      </mc:AlternateContent>
      <mc:AlternateContent xmlns:mc="http://schemas.openxmlformats.org/markup-compatibility/2006" xmlns:a14="http://schemas.microsoft.com/office/drawing/2010/main">
        <mc:Choice Requires="a14">
          <p:sp>
            <p:nvSpPr>
              <p:cNvPr id="4" name="TextBox 3"/>
              <p:cNvSpPr txBox="1"/>
              <p:nvPr/>
            </p:nvSpPr>
            <p:spPr>
              <a:xfrm>
                <a:off x="5508310" y="1753590"/>
                <a:ext cx="3366655" cy="646331"/>
              </a:xfrm>
              <a:prstGeom prst="rect">
                <a:avLst/>
              </a:prstGeom>
              <a:noFill/>
            </p:spPr>
            <p:txBody>
              <a:bodyPr wrap="square" rtlCol="0">
                <a:spAutoFit/>
              </a:bodyPr>
              <a:lstStyle/>
              <a:p>
                <a:r>
                  <a:rPr lang="en-US" dirty="0" smtClean="0"/>
                  <a:t>Let’s say we want use merge sort on a list of length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=32</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5508310" y="1753590"/>
                <a:ext cx="3366655" cy="646331"/>
              </a:xfrm>
              <a:prstGeom prst="rect">
                <a:avLst/>
              </a:prstGeom>
              <a:blipFill>
                <a:blip r:embed="rId8"/>
                <a:stretch>
                  <a:fillRect l="-1630" t="-5660"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4790772" y="194438"/>
                <a:ext cx="4176583" cy="1200329"/>
              </a:xfrm>
              <a:prstGeom prst="rect">
                <a:avLst/>
              </a:prstGeom>
            </p:spPr>
            <p:txBody>
              <a:bodyPr wrap="square">
                <a:spAutoFit/>
              </a:bodyPr>
              <a:lstStyle/>
              <a:p>
                <a:r>
                  <a:rPr lang="en-US" dirty="0" smtClean="0"/>
                  <a:t>Recall that the </a:t>
                </a:r>
                <a:r>
                  <a:rPr lang="en-US" dirty="0"/>
                  <a:t>logarithm </a:t>
                </a:r>
                <a14:m>
                  <m:oMath xmlns:m="http://schemas.openxmlformats.org/officeDocument/2006/math">
                    <m:sSub>
                      <m:sSubPr>
                        <m:ctrlPr>
                          <a:rPr lang="en-US" i="1">
                            <a:latin typeface="Cambria Math" panose="02040503050406030204" pitchFamily="18" charset="0"/>
                          </a:rPr>
                        </m:ctrlPr>
                      </m:sSubPr>
                      <m:e>
                        <m:r>
                          <a:rPr lang="en-NZ" i="1">
                            <a:latin typeface="Cambria Math" panose="02040503050406030204" pitchFamily="18" charset="0"/>
                          </a:rPr>
                          <m:t>𝑙𝑜𝑔</m:t>
                        </m:r>
                      </m:e>
                      <m:sub>
                        <m:r>
                          <a:rPr lang="en-NZ" i="1">
                            <a:latin typeface="Cambria Math" panose="02040503050406030204" pitchFamily="18" charset="0"/>
                          </a:rPr>
                          <m:t>𝑛</m:t>
                        </m:r>
                      </m:sub>
                    </m:sSub>
                    <m:r>
                      <a:rPr lang="en-NZ" i="1">
                        <a:latin typeface="Cambria Math" panose="02040503050406030204" pitchFamily="18" charset="0"/>
                      </a:rPr>
                      <m:t>(</m:t>
                    </m:r>
                    <m:r>
                      <a:rPr lang="en-NZ" i="1">
                        <a:latin typeface="Cambria Math" panose="02040503050406030204" pitchFamily="18" charset="0"/>
                      </a:rPr>
                      <m:t>𝑥</m:t>
                    </m:r>
                    <m:r>
                      <a:rPr lang="en-NZ" i="1">
                        <a:latin typeface="Cambria Math" panose="02040503050406030204" pitchFamily="18" charset="0"/>
                      </a:rPr>
                      <m:t>)</m:t>
                    </m:r>
                  </m:oMath>
                </a14:m>
                <a:r>
                  <a:rPr lang="en-US" dirty="0"/>
                  <a:t> can also be interpreted as </a:t>
                </a:r>
                <a:r>
                  <a:rPr lang="en-US" dirty="0" smtClean="0"/>
                  <a:t>the </a:t>
                </a:r>
                <a:r>
                  <a:rPr lang="en-US" dirty="0"/>
                  <a:t>number of times we need to divide the input </a:t>
                </a:r>
                <a14:m>
                  <m:oMath xmlns:m="http://schemas.openxmlformats.org/officeDocument/2006/math">
                    <m:r>
                      <a:rPr lang="en-NZ" i="1">
                        <a:latin typeface="Cambria Math" panose="02040503050406030204" pitchFamily="18" charset="0"/>
                      </a:rPr>
                      <m:t>𝑥</m:t>
                    </m:r>
                  </m:oMath>
                </a14:m>
                <a:r>
                  <a:rPr lang="en-US" dirty="0"/>
                  <a:t> of the logarithm function by the base </a:t>
                </a:r>
                <a14:m>
                  <m:oMath xmlns:m="http://schemas.openxmlformats.org/officeDocument/2006/math">
                    <m:r>
                      <a:rPr lang="en-NZ" i="1">
                        <a:latin typeface="Cambria Math" panose="02040503050406030204" pitchFamily="18" charset="0"/>
                      </a:rPr>
                      <m:t>𝑛</m:t>
                    </m:r>
                  </m:oMath>
                </a14:m>
                <a:r>
                  <a:rPr lang="en-US" dirty="0"/>
                  <a:t> until we reach 1</a:t>
                </a:r>
              </a:p>
            </p:txBody>
          </p:sp>
        </mc:Choice>
        <mc:Fallback>
          <p:sp>
            <p:nvSpPr>
              <p:cNvPr id="7" name="Rectangle 6"/>
              <p:cNvSpPr>
                <a:spLocks noRot="1" noChangeAspect="1" noMove="1" noResize="1" noEditPoints="1" noAdjustHandles="1" noChangeArrowheads="1" noChangeShapeType="1" noTextEdit="1"/>
              </p:cNvSpPr>
              <p:nvPr/>
            </p:nvSpPr>
            <p:spPr>
              <a:xfrm>
                <a:off x="4790772" y="194438"/>
                <a:ext cx="4176583" cy="1200329"/>
              </a:xfrm>
              <a:prstGeom prst="rect">
                <a:avLst/>
              </a:prstGeom>
              <a:blipFill>
                <a:blip r:embed="rId9"/>
                <a:stretch>
                  <a:fillRect l="-1314" t="-3046" r="-2044" b="-7107"/>
                </a:stretch>
              </a:blipFill>
            </p:spPr>
            <p:txBody>
              <a:bodyPr/>
              <a:lstStyle/>
              <a:p>
                <a:r>
                  <a:rPr lang="en-NZ">
                    <a:noFill/>
                  </a:rPr>
                  <a:t> </a:t>
                </a:r>
              </a:p>
            </p:txBody>
          </p:sp>
        </mc:Fallback>
      </mc:AlternateContent>
    </p:spTree>
    <p:extLst>
      <p:ext uri="{BB962C8B-B14F-4D97-AF65-F5344CB8AC3E}">
        <p14:creationId xmlns:p14="http://schemas.microsoft.com/office/powerpoint/2010/main" val="1151103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err="1" smtClean="0"/>
              <a:t>Analyzing</a:t>
            </a:r>
            <a:r>
              <a:rPr lang="en-NZ" dirty="0" smtClean="0"/>
              <a:t> merge sort</a:t>
            </a:r>
            <a:endParaRPr lang="en-NZ"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 y="1825624"/>
                <a:ext cx="5039590" cy="5032375"/>
              </a:xfrm>
            </p:spPr>
            <p:txBody>
              <a:bodyPr>
                <a:normAutofit fontScale="92500"/>
              </a:bodyPr>
              <a:lstStyle/>
              <a:p>
                <a:r>
                  <a:rPr lang="en-NZ" dirty="0" smtClean="0"/>
                  <a:t>Two </a:t>
                </a:r>
                <a:r>
                  <a:rPr lang="en-NZ" dirty="0"/>
                  <a:t>distinct processes </a:t>
                </a:r>
                <a:r>
                  <a:rPr lang="en-NZ" dirty="0" smtClean="0"/>
                  <a:t>make </a:t>
                </a:r>
                <a:r>
                  <a:rPr lang="en-NZ" dirty="0"/>
                  <a:t>up </a:t>
                </a:r>
                <a:r>
                  <a:rPr lang="en-NZ" dirty="0" smtClean="0"/>
                  <a:t>the merge sort implementation</a:t>
                </a:r>
              </a:p>
              <a:p>
                <a:pPr marL="800100" lvl="1" indent="-457200">
                  <a:buFont typeface="+mj-lt"/>
                  <a:buAutoNum type="arabicPeriod"/>
                </a:pPr>
                <a:r>
                  <a:rPr lang="en-NZ" dirty="0"/>
                  <a:t>the list is split into </a:t>
                </a:r>
                <a:r>
                  <a:rPr lang="en-NZ" dirty="0" smtClean="0"/>
                  <a:t>halves </a:t>
                </a:r>
              </a:p>
              <a:p>
                <a:pPr lvl="2"/>
                <a:r>
                  <a:rPr lang="en-NZ" dirty="0" smtClean="0"/>
                  <a:t>we </a:t>
                </a:r>
                <a:r>
                  <a:rPr lang="en-NZ" dirty="0"/>
                  <a:t>can divide a list </a:t>
                </a:r>
                <a:r>
                  <a:rPr lang="en-NZ" dirty="0" smtClean="0"/>
                  <a:t>of length </a:t>
                </a:r>
                <a14:m>
                  <m:oMath xmlns:m="http://schemas.openxmlformats.org/officeDocument/2006/math">
                    <m:r>
                      <a:rPr lang="en-US" b="0" i="1" smtClean="0">
                        <a:latin typeface="Cambria Math" panose="02040503050406030204" pitchFamily="18" charset="0"/>
                      </a:rPr>
                      <m:t>𝑛</m:t>
                    </m:r>
                  </m:oMath>
                </a14:m>
                <a:r>
                  <a:rPr lang="en-NZ" dirty="0" smtClean="0"/>
                  <a:t> in </a:t>
                </a:r>
                <a:r>
                  <a:rPr lang="en-NZ" dirty="0"/>
                  <a:t>half </a:t>
                </a:r>
                <a14:m>
                  <m:oMath xmlns:m="http://schemas.openxmlformats.org/officeDocument/2006/math">
                    <m:sSub>
                      <m:sSubPr>
                        <m:ctrlPr>
                          <a:rPr lang="en-NZ" i="1" dirty="0" smtClean="0">
                            <a:latin typeface="Cambria Math" panose="02040503050406030204" pitchFamily="18" charset="0"/>
                          </a:rPr>
                        </m:ctrlPr>
                      </m:sSubPr>
                      <m:e>
                        <m:r>
                          <a:rPr lang="en-NZ" b="0" i="1" dirty="0" smtClean="0">
                            <a:latin typeface="Cambria Math" panose="02040503050406030204" pitchFamily="18" charset="0"/>
                          </a:rPr>
                          <m:t>𝑙𝑜𝑔</m:t>
                        </m:r>
                      </m:e>
                      <m:sub>
                        <m:r>
                          <a:rPr lang="en-NZ" b="0" i="1" dirty="0" smtClean="0">
                            <a:latin typeface="Cambria Math" panose="02040503050406030204" pitchFamily="18" charset="0"/>
                          </a:rPr>
                          <m:t>2</m:t>
                        </m:r>
                      </m:sub>
                    </m:sSub>
                    <m:r>
                      <a:rPr lang="en-NZ" b="0" i="1" dirty="0" smtClean="0">
                        <a:latin typeface="Cambria Math" panose="02040503050406030204" pitchFamily="18" charset="0"/>
                      </a:rPr>
                      <m:t> </m:t>
                    </m:r>
                    <m:r>
                      <a:rPr lang="en-NZ" i="1" dirty="0" smtClean="0">
                        <a:latin typeface="Cambria Math" panose="02040503050406030204" pitchFamily="18" charset="0"/>
                      </a:rPr>
                      <m:t>𝑛</m:t>
                    </m:r>
                    <m:r>
                      <a:rPr lang="en-NZ" i="1" dirty="0">
                        <a:latin typeface="Cambria Math" panose="02040503050406030204" pitchFamily="18" charset="0"/>
                      </a:rPr>
                      <m:t> </m:t>
                    </m:r>
                  </m:oMath>
                </a14:m>
                <a:r>
                  <a:rPr lang="en-NZ" dirty="0"/>
                  <a:t>times </a:t>
                </a:r>
                <a:endParaRPr lang="en-NZ" dirty="0" smtClean="0"/>
              </a:p>
              <a:p>
                <a:pPr marL="800100" lvl="1" indent="-457200">
                  <a:buFont typeface="+mj-lt"/>
                  <a:buAutoNum type="arabicPeriod"/>
                </a:pPr>
                <a:r>
                  <a:rPr lang="en-NZ" dirty="0" smtClean="0"/>
                  <a:t>the merge</a:t>
                </a:r>
              </a:p>
              <a:p>
                <a:pPr lvl="2"/>
                <a:r>
                  <a:rPr lang="en-NZ" dirty="0" smtClean="0"/>
                  <a:t>The </a:t>
                </a:r>
                <a:r>
                  <a:rPr lang="en-NZ" dirty="0"/>
                  <a:t>merge operation which results in a list of </a:t>
                </a:r>
                <a:r>
                  <a:rPr lang="en-NZ" dirty="0" smtClean="0"/>
                  <a:t>size</a:t>
                </a:r>
                <a:r>
                  <a:rPr lang="en-NZ" dirty="0"/>
                  <a:t> </a:t>
                </a:r>
                <a:r>
                  <a:rPr lang="en-NZ" i="1" dirty="0"/>
                  <a:t>n</a:t>
                </a:r>
                <a:r>
                  <a:rPr lang="en-NZ" dirty="0"/>
                  <a:t> requires </a:t>
                </a:r>
                <a:r>
                  <a:rPr lang="en-NZ" i="1" dirty="0"/>
                  <a:t>n</a:t>
                </a:r>
                <a:r>
                  <a:rPr lang="en-NZ" dirty="0"/>
                  <a:t> </a:t>
                </a:r>
                <a:r>
                  <a:rPr lang="en-NZ" dirty="0" smtClean="0"/>
                  <a:t>operations</a:t>
                </a:r>
              </a:p>
              <a:p>
                <a:pPr lvl="3"/>
                <a:endParaRPr lang="en-NZ" dirty="0" smtClean="0"/>
              </a:p>
              <a:p>
                <a:r>
                  <a:rPr lang="en-NZ" dirty="0"/>
                  <a:t>The result of this analysis is that </a:t>
                </a:r>
                <a:r>
                  <a:rPr lang="en-NZ" dirty="0" smtClean="0"/>
                  <a:t>merge sort requires </a:t>
                </a:r>
                <a14:m>
                  <m:oMath xmlns:m="http://schemas.openxmlformats.org/officeDocument/2006/math">
                    <m:func>
                      <m:funcPr>
                        <m:ctrlPr>
                          <a:rPr lang="en-NZ" b="0" i="1" smtClean="0">
                            <a:latin typeface="Cambria Math" panose="02040503050406030204" pitchFamily="18" charset="0"/>
                          </a:rPr>
                        </m:ctrlPr>
                      </m:funcPr>
                      <m:fName>
                        <m:r>
                          <m:rPr>
                            <m:sty m:val="p"/>
                          </m:rPr>
                          <a:rPr lang="en-NZ" b="0" i="0" smtClean="0">
                            <a:latin typeface="Cambria Math" panose="02040503050406030204" pitchFamily="18" charset="0"/>
                          </a:rPr>
                          <m:t>log</m:t>
                        </m:r>
                      </m:fName>
                      <m:e>
                        <m:r>
                          <a:rPr lang="en-NZ" b="0" i="1" smtClean="0">
                            <a:latin typeface="Cambria Math" panose="02040503050406030204" pitchFamily="18" charset="0"/>
                          </a:rPr>
                          <m:t>𝑛</m:t>
                        </m:r>
                      </m:e>
                    </m:func>
                  </m:oMath>
                </a14:m>
                <a:r>
                  <a:rPr lang="en-NZ" dirty="0" smtClean="0"/>
                  <a:t> splits</a:t>
                </a:r>
                <a:r>
                  <a:rPr lang="en-NZ" dirty="0"/>
                  <a:t>, each of which costs </a:t>
                </a:r>
                <a14:m>
                  <m:oMath xmlns:m="http://schemas.openxmlformats.org/officeDocument/2006/math">
                    <m:r>
                      <a:rPr lang="en-NZ" b="0" i="1" smtClean="0">
                        <a:latin typeface="Cambria Math" panose="02040503050406030204" pitchFamily="18" charset="0"/>
                      </a:rPr>
                      <m:t>𝑛</m:t>
                    </m:r>
                  </m:oMath>
                </a14:m>
                <a:r>
                  <a:rPr lang="en-NZ" dirty="0" smtClean="0"/>
                  <a:t> to merge for </a:t>
                </a:r>
                <a:r>
                  <a:rPr lang="en-NZ" dirty="0"/>
                  <a:t>a total of </a:t>
                </a:r>
                <a14:m>
                  <m:oMath xmlns:m="http://schemas.openxmlformats.org/officeDocument/2006/math">
                    <m:r>
                      <a:rPr lang="en-NZ" b="0" i="1" smtClean="0">
                        <a:latin typeface="Cambria Math" panose="02040503050406030204" pitchFamily="18" charset="0"/>
                      </a:rPr>
                      <m:t>𝑛</m:t>
                    </m:r>
                    <m:func>
                      <m:funcPr>
                        <m:ctrlPr>
                          <a:rPr lang="en-NZ" b="0" i="1" smtClean="0">
                            <a:latin typeface="Cambria Math" panose="02040503050406030204" pitchFamily="18" charset="0"/>
                          </a:rPr>
                        </m:ctrlPr>
                      </m:funcPr>
                      <m:fName>
                        <m:sSub>
                          <m:sSubPr>
                            <m:ctrlPr>
                              <a:rPr lang="en-NZ" b="0" i="1" smtClean="0">
                                <a:latin typeface="Cambria Math" panose="02040503050406030204" pitchFamily="18" charset="0"/>
                              </a:rPr>
                            </m:ctrlPr>
                          </m:sSubPr>
                          <m:e>
                            <m:r>
                              <a:rPr lang="en-NZ" b="0" i="1" smtClean="0">
                                <a:latin typeface="Cambria Math" panose="02040503050406030204" pitchFamily="18" charset="0"/>
                              </a:rPr>
                              <m:t>𝑙𝑜𝑔</m:t>
                            </m:r>
                          </m:e>
                          <m:sub>
                            <m:r>
                              <a:rPr lang="en-NZ" b="0" i="1" smtClean="0">
                                <a:latin typeface="Cambria Math" panose="02040503050406030204" pitchFamily="18" charset="0"/>
                              </a:rPr>
                              <m:t>2</m:t>
                            </m:r>
                          </m:sub>
                        </m:sSub>
                      </m:fName>
                      <m:e>
                        <m:r>
                          <a:rPr lang="en-NZ" b="0" i="1" smtClean="0">
                            <a:latin typeface="Cambria Math" panose="02040503050406030204" pitchFamily="18" charset="0"/>
                          </a:rPr>
                          <m:t>𝑛</m:t>
                        </m:r>
                      </m:e>
                    </m:func>
                    <m:r>
                      <a:rPr lang="en-NZ" b="0" i="1" smtClean="0">
                        <a:latin typeface="Cambria Math" panose="02040503050406030204" pitchFamily="18" charset="0"/>
                      </a:rPr>
                      <m:t> </m:t>
                    </m:r>
                  </m:oMath>
                </a14:m>
                <a:r>
                  <a:rPr lang="en-NZ" dirty="0" smtClean="0"/>
                  <a:t>operations </a:t>
                </a:r>
                <a:r>
                  <a:rPr lang="en-NZ" dirty="0" smtClean="0">
                    <a:sym typeface="Wingdings" panose="05000000000000000000" pitchFamily="2" charset="2"/>
                  </a:rPr>
                  <a:t> </a:t>
                </a:r>
                <a14:m>
                  <m:oMath xmlns:m="http://schemas.openxmlformats.org/officeDocument/2006/math">
                    <m:r>
                      <a:rPr lang="en-NZ" i="1">
                        <a:latin typeface="Cambria Math" panose="02040503050406030204" pitchFamily="18" charset="0"/>
                      </a:rPr>
                      <m:t>𝑂</m:t>
                    </m:r>
                    <m:r>
                      <a:rPr lang="en-NZ" i="1">
                        <a:latin typeface="Cambria Math" panose="02040503050406030204" pitchFamily="18" charset="0"/>
                      </a:rPr>
                      <m:t>(</m:t>
                    </m:r>
                    <m:r>
                      <a:rPr lang="en-NZ" i="1">
                        <a:latin typeface="Cambria Math" panose="02040503050406030204" pitchFamily="18" charset="0"/>
                      </a:rPr>
                      <m:t>𝑛</m:t>
                    </m:r>
                    <m:func>
                      <m:funcPr>
                        <m:ctrlPr>
                          <a:rPr lang="en-NZ" i="1">
                            <a:latin typeface="Cambria Math" panose="02040503050406030204" pitchFamily="18" charset="0"/>
                          </a:rPr>
                        </m:ctrlPr>
                      </m:funcPr>
                      <m:fName>
                        <m:r>
                          <m:rPr>
                            <m:sty m:val="p"/>
                          </m:rPr>
                          <a:rPr lang="en-NZ">
                            <a:latin typeface="Cambria Math" panose="02040503050406030204" pitchFamily="18" charset="0"/>
                          </a:rPr>
                          <m:t>log</m:t>
                        </m:r>
                      </m:fName>
                      <m:e>
                        <m:r>
                          <a:rPr lang="en-NZ" i="1">
                            <a:latin typeface="Cambria Math" panose="02040503050406030204" pitchFamily="18" charset="0"/>
                          </a:rPr>
                          <m:t> </m:t>
                        </m:r>
                        <m:r>
                          <a:rPr lang="en-NZ" i="1">
                            <a:latin typeface="Cambria Math" panose="02040503050406030204" pitchFamily="18" charset="0"/>
                          </a:rPr>
                          <m:t>𝑛</m:t>
                        </m:r>
                      </m:e>
                    </m:func>
                    <m:r>
                      <a:rPr lang="en-NZ" i="1">
                        <a:latin typeface="Cambria Math" panose="02040503050406030204" pitchFamily="18" charset="0"/>
                      </a:rPr>
                      <m:t>)</m:t>
                    </m:r>
                  </m:oMath>
                </a14:m>
                <a:r>
                  <a:rPr lang="en-NZ" dirty="0" smtClean="0"/>
                  <a:t> algorithm</a:t>
                </a:r>
              </a:p>
              <a:p>
                <a:r>
                  <a:rPr lang="en-NZ" dirty="0" smtClean="0">
                    <a:solidFill>
                      <a:srgbClr val="FF0000"/>
                    </a:solidFill>
                  </a:rPr>
                  <a:t>Important:</a:t>
                </a:r>
                <a:r>
                  <a:rPr lang="en-NZ" dirty="0" smtClean="0"/>
                  <a:t> </a:t>
                </a:r>
                <a:r>
                  <a:rPr lang="en-NZ" dirty="0" err="1" smtClean="0"/>
                  <a:t>mergeSort</a:t>
                </a:r>
                <a:r>
                  <a:rPr lang="en-NZ" dirty="0" smtClean="0"/>
                  <a:t> requires </a:t>
                </a:r>
                <a:r>
                  <a:rPr lang="en-NZ" dirty="0"/>
                  <a:t>extra </a:t>
                </a:r>
                <a14:m>
                  <m:oMath xmlns:m="http://schemas.openxmlformats.org/officeDocument/2006/math">
                    <m:r>
                      <a:rPr lang="en-NZ" i="1" dirty="0">
                        <a:latin typeface="Cambria Math" panose="02040503050406030204" pitchFamily="18" charset="0"/>
                      </a:rPr>
                      <m:t>𝑂</m:t>
                    </m:r>
                    <m:r>
                      <a:rPr lang="en-NZ" i="1" dirty="0">
                        <a:latin typeface="Cambria Math" panose="02040503050406030204" pitchFamily="18" charset="0"/>
                      </a:rPr>
                      <m:t>(</m:t>
                    </m:r>
                    <m:r>
                      <a:rPr lang="en-NZ" i="1" dirty="0">
                        <a:latin typeface="Cambria Math" panose="02040503050406030204" pitchFamily="18" charset="0"/>
                      </a:rPr>
                      <m:t>𝑛</m:t>
                    </m:r>
                    <m:r>
                      <a:rPr lang="en-NZ" i="1" dirty="0">
                        <a:latin typeface="Cambria Math" panose="02040503050406030204" pitchFamily="18" charset="0"/>
                      </a:rPr>
                      <m:t>) </m:t>
                    </m:r>
                  </m:oMath>
                </a14:m>
                <a:r>
                  <a:rPr lang="en-NZ" dirty="0" smtClean="0"/>
                  <a:t>storage space </a:t>
                </a:r>
                <a:r>
                  <a:rPr lang="en-NZ" dirty="0" smtClean="0"/>
                  <a:t>to </a:t>
                </a:r>
                <a:r>
                  <a:rPr lang="en-NZ" dirty="0"/>
                  <a:t>hold the two halves as they are extracted with the slicing operations. This additional space can be a critical factor if the list is large and can make this sort problematic when working on large data sets.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 y="1825624"/>
                <a:ext cx="5039590" cy="5032375"/>
              </a:xfrm>
              <a:blipFill>
                <a:blip r:embed="rId3"/>
                <a:stretch>
                  <a:fillRect l="-846" t="-1211" r="-121"/>
                </a:stretch>
              </a:blipFill>
            </p:spPr>
            <p:txBody>
              <a:bodyPr/>
              <a:lstStyle/>
              <a:p>
                <a:r>
                  <a:rPr lang="en-NZ">
                    <a:noFill/>
                  </a:rPr>
                  <a:t> </a:t>
                </a:r>
              </a:p>
            </p:txBody>
          </p:sp>
        </mc:Fallback>
      </mc:AlternateContent>
      <p:pic>
        <p:nvPicPr>
          <p:cNvPr id="4" name="Picture 3"/>
          <p:cNvPicPr>
            <a:picLocks noChangeAspect="1"/>
          </p:cNvPicPr>
          <p:nvPr/>
        </p:nvPicPr>
        <p:blipFill rotWithShape="1">
          <a:blip r:embed="rId4"/>
          <a:srcRect r="2686"/>
          <a:stretch/>
        </p:blipFill>
        <p:spPr>
          <a:xfrm>
            <a:off x="6001788" y="955171"/>
            <a:ext cx="3074720" cy="2213841"/>
          </a:xfrm>
          <a:prstGeom prst="rect">
            <a:avLst/>
          </a:prstGeom>
        </p:spPr>
      </p:pic>
      <p:pic>
        <p:nvPicPr>
          <p:cNvPr id="5" name="Picture 4"/>
          <p:cNvPicPr>
            <a:picLocks noChangeAspect="1"/>
          </p:cNvPicPr>
          <p:nvPr/>
        </p:nvPicPr>
        <p:blipFill rotWithShape="1">
          <a:blip r:embed="rId5"/>
          <a:srcRect b="6932"/>
          <a:stretch/>
        </p:blipFill>
        <p:spPr>
          <a:xfrm>
            <a:off x="6182376" y="4001294"/>
            <a:ext cx="2961624" cy="2431327"/>
          </a:xfrm>
          <a:prstGeom prst="rect">
            <a:avLst/>
          </a:prstGeom>
        </p:spPr>
      </p:pic>
      <p:cxnSp>
        <p:nvCxnSpPr>
          <p:cNvPr id="6" name="Straight Connector 5"/>
          <p:cNvCxnSpPr/>
          <p:nvPr/>
        </p:nvCxnSpPr>
        <p:spPr>
          <a:xfrm>
            <a:off x="6343143" y="3473956"/>
            <a:ext cx="2671478"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rot="16200000">
            <a:off x="5165269" y="1504267"/>
            <a:ext cx="1390457" cy="369332"/>
          </a:xfrm>
          <a:prstGeom prst="rect">
            <a:avLst/>
          </a:prstGeom>
          <a:noFill/>
        </p:spPr>
        <p:txBody>
          <a:bodyPr wrap="square" rtlCol="0">
            <a:spAutoFit/>
          </a:bodyPr>
          <a:lstStyle/>
          <a:p>
            <a:r>
              <a:rPr lang="en-NZ" dirty="0" smtClean="0"/>
              <a:t>Splitting</a:t>
            </a:r>
            <a:endParaRPr lang="en-NZ" dirty="0"/>
          </a:p>
        </p:txBody>
      </p:sp>
      <p:sp>
        <p:nvSpPr>
          <p:cNvPr id="8" name="TextBox 7"/>
          <p:cNvSpPr txBox="1"/>
          <p:nvPr/>
        </p:nvSpPr>
        <p:spPr>
          <a:xfrm rot="16200000">
            <a:off x="4741969" y="4834210"/>
            <a:ext cx="2519639" cy="369332"/>
          </a:xfrm>
          <a:prstGeom prst="rect">
            <a:avLst/>
          </a:prstGeom>
          <a:noFill/>
        </p:spPr>
        <p:txBody>
          <a:bodyPr wrap="square" rtlCol="0">
            <a:spAutoFit/>
          </a:bodyPr>
          <a:lstStyle/>
          <a:p>
            <a:r>
              <a:rPr lang="en-NZ" dirty="0" smtClean="0"/>
              <a:t>Merging the sorted lists</a:t>
            </a:r>
            <a:endParaRPr lang="en-NZ" dirty="0"/>
          </a:p>
        </p:txBody>
      </p:sp>
      <mc:AlternateContent xmlns:mc="http://schemas.openxmlformats.org/markup-compatibility/2006" xmlns:a14="http://schemas.microsoft.com/office/drawing/2010/main">
        <mc:Choice Requires="a14">
          <p:sp>
            <p:nvSpPr>
              <p:cNvPr id="9" name="TextBox 8"/>
              <p:cNvSpPr txBox="1"/>
              <p:nvPr/>
            </p:nvSpPr>
            <p:spPr>
              <a:xfrm rot="16200000">
                <a:off x="3726487" y="1535044"/>
                <a:ext cx="3401985" cy="307777"/>
              </a:xfrm>
              <a:prstGeom prst="rect">
                <a:avLst/>
              </a:prstGeom>
              <a:noFill/>
            </p:spPr>
            <p:txBody>
              <a:bodyPr wrap="square" rtlCol="0">
                <a:spAutoFit/>
              </a:bodyPr>
              <a:lstStyle/>
              <a:p>
                <a:r>
                  <a:rPr lang="en-US" sz="1400" dirty="0" smtClean="0"/>
                  <a:t>Height or number of splits: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𝑙𝑜𝑔</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𝑛</m:t>
                    </m:r>
                  </m:oMath>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rot="16200000">
                <a:off x="3726487" y="1535044"/>
                <a:ext cx="3401985" cy="307777"/>
              </a:xfrm>
              <a:prstGeom prst="rect">
                <a:avLst/>
              </a:prstGeom>
              <a:blipFill>
                <a:blip r:embed="rId6"/>
                <a:stretch>
                  <a:fillRect l="-3922" r="-19608" b="-538"/>
                </a:stretch>
              </a:blipFill>
            </p:spPr>
            <p:txBody>
              <a:bodyPr/>
              <a:lstStyle/>
              <a:p>
                <a:r>
                  <a:rPr lang="en-US">
                    <a:noFill/>
                  </a:rPr>
                  <a:t> </a:t>
                </a:r>
              </a:p>
            </p:txBody>
          </p:sp>
        </mc:Fallback>
      </mc:AlternateContent>
      <p:cxnSp>
        <p:nvCxnSpPr>
          <p:cNvPr id="11" name="Straight Arrow Connector 10"/>
          <p:cNvCxnSpPr/>
          <p:nvPr/>
        </p:nvCxnSpPr>
        <p:spPr>
          <a:xfrm>
            <a:off x="5675831" y="955171"/>
            <a:ext cx="9090" cy="22138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5783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Quick </a:t>
            </a:r>
            <a:r>
              <a:rPr lang="en-NZ" dirty="0" smtClean="0"/>
              <a:t>Sort</a:t>
            </a:r>
            <a:endParaRPr lang="en-NZ" dirty="0"/>
          </a:p>
        </p:txBody>
      </p:sp>
      <p:sp>
        <p:nvSpPr>
          <p:cNvPr id="3" name="Content Placeholder 2"/>
          <p:cNvSpPr>
            <a:spLocks noGrp="1"/>
          </p:cNvSpPr>
          <p:nvPr>
            <p:ph idx="1"/>
          </p:nvPr>
        </p:nvSpPr>
        <p:spPr/>
        <p:txBody>
          <a:bodyPr/>
          <a:lstStyle/>
          <a:p>
            <a:r>
              <a:rPr lang="en-NZ" dirty="0" smtClean="0"/>
              <a:t>Quick </a:t>
            </a:r>
            <a:r>
              <a:rPr lang="en-NZ" dirty="0"/>
              <a:t>sort uses divide and conquer to gain the same advantages as the merge sort, while not using additional </a:t>
            </a:r>
            <a:r>
              <a:rPr lang="en-NZ" dirty="0" smtClean="0"/>
              <a:t>storage </a:t>
            </a:r>
          </a:p>
          <a:p>
            <a:r>
              <a:rPr lang="en-NZ" dirty="0" smtClean="0"/>
              <a:t>As </a:t>
            </a:r>
            <a:r>
              <a:rPr lang="en-NZ" dirty="0"/>
              <a:t>a trade-off, however, it is possible that the list may not be divided in </a:t>
            </a:r>
            <a:r>
              <a:rPr lang="en-NZ" dirty="0" smtClean="0"/>
              <a:t>half </a:t>
            </a:r>
          </a:p>
          <a:p>
            <a:pPr lvl="1"/>
            <a:r>
              <a:rPr lang="en-NZ" dirty="0" smtClean="0"/>
              <a:t>When </a:t>
            </a:r>
            <a:r>
              <a:rPr lang="en-NZ" dirty="0"/>
              <a:t>this happens, </a:t>
            </a:r>
            <a:r>
              <a:rPr lang="en-NZ" dirty="0" smtClean="0"/>
              <a:t>performance </a:t>
            </a:r>
            <a:r>
              <a:rPr lang="en-NZ" dirty="0"/>
              <a:t>is </a:t>
            </a:r>
            <a:r>
              <a:rPr lang="en-NZ" dirty="0" smtClean="0"/>
              <a:t>diminished</a:t>
            </a:r>
          </a:p>
          <a:p>
            <a:r>
              <a:rPr lang="en-NZ" dirty="0"/>
              <a:t>A quick sort first selects a value, which is called the </a:t>
            </a:r>
            <a:r>
              <a:rPr lang="en-NZ" b="1" dirty="0"/>
              <a:t>pivot value</a:t>
            </a:r>
            <a:r>
              <a:rPr lang="en-NZ" dirty="0"/>
              <a:t>. </a:t>
            </a:r>
            <a:endParaRPr lang="en-NZ" dirty="0" smtClean="0"/>
          </a:p>
          <a:p>
            <a:pPr lvl="1"/>
            <a:r>
              <a:rPr lang="en-NZ" dirty="0" smtClean="0"/>
              <a:t>The </a:t>
            </a:r>
            <a:r>
              <a:rPr lang="en-NZ" dirty="0"/>
              <a:t>role of the pivot value is to assist with splitting the </a:t>
            </a:r>
            <a:r>
              <a:rPr lang="en-NZ" dirty="0" smtClean="0"/>
              <a:t>list</a:t>
            </a:r>
          </a:p>
          <a:p>
            <a:r>
              <a:rPr lang="en-NZ" dirty="0" smtClean="0"/>
              <a:t>The </a:t>
            </a:r>
            <a:r>
              <a:rPr lang="en-NZ" dirty="0"/>
              <a:t>actual position where the pivot value belongs in the final sorted list, commonly called the </a:t>
            </a:r>
            <a:r>
              <a:rPr lang="en-NZ" b="1" dirty="0"/>
              <a:t>split point</a:t>
            </a:r>
            <a:r>
              <a:rPr lang="en-NZ" dirty="0"/>
              <a:t>, will be used to divide the list for subsequent calls to the quick sort.</a:t>
            </a:r>
          </a:p>
        </p:txBody>
      </p:sp>
      <p:pic>
        <p:nvPicPr>
          <p:cNvPr id="4" name="Picture 3"/>
          <p:cNvPicPr>
            <a:picLocks noChangeAspect="1"/>
          </p:cNvPicPr>
          <p:nvPr/>
        </p:nvPicPr>
        <p:blipFill>
          <a:blip r:embed="rId3"/>
          <a:stretch>
            <a:fillRect/>
          </a:stretch>
        </p:blipFill>
        <p:spPr>
          <a:xfrm>
            <a:off x="1271587" y="5197475"/>
            <a:ext cx="6581126" cy="1114424"/>
          </a:xfrm>
          <a:prstGeom prst="rect">
            <a:avLst/>
          </a:prstGeom>
        </p:spPr>
      </p:pic>
    </p:spTree>
    <p:extLst>
      <p:ext uri="{BB962C8B-B14F-4D97-AF65-F5344CB8AC3E}">
        <p14:creationId xmlns:p14="http://schemas.microsoft.com/office/powerpoint/2010/main" val="10992283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889" y="72736"/>
            <a:ext cx="2623705" cy="912956"/>
          </a:xfrm>
        </p:spPr>
        <p:txBody>
          <a:bodyPr/>
          <a:lstStyle/>
          <a:p>
            <a:r>
              <a:rPr lang="en-NZ" dirty="0"/>
              <a:t>Quick Sort</a:t>
            </a:r>
          </a:p>
        </p:txBody>
      </p:sp>
      <p:sp>
        <p:nvSpPr>
          <p:cNvPr id="3" name="Content Placeholder 2"/>
          <p:cNvSpPr>
            <a:spLocks noGrp="1"/>
          </p:cNvSpPr>
          <p:nvPr>
            <p:ph idx="1"/>
          </p:nvPr>
        </p:nvSpPr>
        <p:spPr>
          <a:xfrm>
            <a:off x="296141" y="985691"/>
            <a:ext cx="3689350" cy="5363153"/>
          </a:xfrm>
        </p:spPr>
        <p:txBody>
          <a:bodyPr>
            <a:normAutofit fontScale="92500" lnSpcReduction="20000"/>
          </a:bodyPr>
          <a:lstStyle/>
          <a:p>
            <a:r>
              <a:rPr lang="en-NZ" dirty="0"/>
              <a:t>The partition process will happen </a:t>
            </a:r>
            <a:r>
              <a:rPr lang="en-NZ" dirty="0" smtClean="0"/>
              <a:t>next </a:t>
            </a:r>
          </a:p>
          <a:p>
            <a:r>
              <a:rPr lang="en-NZ" dirty="0" smtClean="0"/>
              <a:t>The </a:t>
            </a:r>
            <a:r>
              <a:rPr lang="en-NZ" dirty="0"/>
              <a:t>goal of the partition process is to move items to the appropriate side of the list, either less than or greater than the pivot value while also converging on the split </a:t>
            </a:r>
            <a:r>
              <a:rPr lang="en-NZ" dirty="0" smtClean="0"/>
              <a:t>point </a:t>
            </a:r>
          </a:p>
          <a:p>
            <a:r>
              <a:rPr lang="en-NZ" dirty="0" smtClean="0"/>
              <a:t>The figure shows this process as we locate the position of 54</a:t>
            </a:r>
          </a:p>
          <a:p>
            <a:r>
              <a:rPr lang="en-NZ" dirty="0" smtClean="0"/>
              <a:t>The </a:t>
            </a:r>
            <a:r>
              <a:rPr lang="en-NZ" dirty="0"/>
              <a:t>pivot value can be exchanged with the contents of the split point and the pivot value is now in place</a:t>
            </a:r>
          </a:p>
          <a:p>
            <a:r>
              <a:rPr lang="en-NZ" dirty="0"/>
              <a:t>In addition, all the items to the left of the split point are less than the pivot value, and all the items to the right of the split point are greater than the pivot value</a:t>
            </a:r>
          </a:p>
          <a:p>
            <a:r>
              <a:rPr lang="en-NZ" dirty="0"/>
              <a:t>The list can now be divided at the split point and the quick sort can be invoked recursively on the two halves</a:t>
            </a:r>
          </a:p>
          <a:p>
            <a:endParaRPr lang="en-NZ" dirty="0"/>
          </a:p>
        </p:txBody>
      </p:sp>
      <p:pic>
        <p:nvPicPr>
          <p:cNvPr id="4" name="Picture 3"/>
          <p:cNvPicPr>
            <a:picLocks noChangeAspect="1"/>
          </p:cNvPicPr>
          <p:nvPr/>
        </p:nvPicPr>
        <p:blipFill rotWithShape="1">
          <a:blip r:embed="rId2"/>
          <a:srcRect l="3507" t="2246" r="2171"/>
          <a:stretch/>
        </p:blipFill>
        <p:spPr>
          <a:xfrm>
            <a:off x="4912892" y="72737"/>
            <a:ext cx="4231108" cy="5871726"/>
          </a:xfrm>
          <a:prstGeom prst="rect">
            <a:avLst/>
          </a:prstGeom>
        </p:spPr>
      </p:pic>
      <p:pic>
        <p:nvPicPr>
          <p:cNvPr id="5" name="Picture 4"/>
          <p:cNvPicPr>
            <a:picLocks noChangeAspect="1"/>
          </p:cNvPicPr>
          <p:nvPr/>
        </p:nvPicPr>
        <p:blipFill rotWithShape="1">
          <a:blip r:embed="rId3"/>
          <a:srcRect l="-1" t="7306" r="1547" b="54149"/>
          <a:stretch/>
        </p:blipFill>
        <p:spPr>
          <a:xfrm>
            <a:off x="4287823" y="6131499"/>
            <a:ext cx="4306493" cy="728705"/>
          </a:xfrm>
          <a:prstGeom prst="rect">
            <a:avLst/>
          </a:prstGeom>
        </p:spPr>
      </p:pic>
      <p:pic>
        <p:nvPicPr>
          <p:cNvPr id="6" name="Picture 5"/>
          <p:cNvPicPr>
            <a:picLocks noChangeAspect="1"/>
          </p:cNvPicPr>
          <p:nvPr/>
        </p:nvPicPr>
        <p:blipFill rotWithShape="1">
          <a:blip r:embed="rId3"/>
          <a:srcRect l="11626" t="88059" r="65791" b="3146"/>
          <a:stretch/>
        </p:blipFill>
        <p:spPr>
          <a:xfrm>
            <a:off x="5164281" y="5944462"/>
            <a:ext cx="1049481" cy="176646"/>
          </a:xfrm>
          <a:prstGeom prst="rect">
            <a:avLst/>
          </a:prstGeom>
        </p:spPr>
      </p:pic>
      <p:pic>
        <p:nvPicPr>
          <p:cNvPr id="7" name="Picture 6"/>
          <p:cNvPicPr>
            <a:picLocks noChangeAspect="1"/>
          </p:cNvPicPr>
          <p:nvPr/>
        </p:nvPicPr>
        <p:blipFill rotWithShape="1">
          <a:blip r:embed="rId3"/>
          <a:srcRect l="65722" t="87360" r="7434" b="2586"/>
          <a:stretch/>
        </p:blipFill>
        <p:spPr>
          <a:xfrm>
            <a:off x="6691745" y="5931809"/>
            <a:ext cx="1247488" cy="201951"/>
          </a:xfrm>
          <a:prstGeom prst="rect">
            <a:avLst/>
          </a:prstGeom>
        </p:spPr>
      </p:pic>
    </p:spTree>
    <p:extLst>
      <p:ext uri="{BB962C8B-B14F-4D97-AF65-F5344CB8AC3E}">
        <p14:creationId xmlns:p14="http://schemas.microsoft.com/office/powerpoint/2010/main" val="16075204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Quick Sort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NZ" dirty="0" smtClean="0"/>
                  <a:t>Note </a:t>
                </a:r>
                <a:r>
                  <a:rPr lang="en-NZ" dirty="0"/>
                  <a:t>that for a list of length n, if the partition always occurs in the middle of the list, there will again be </a:t>
                </a:r>
                <a14:m>
                  <m:oMath xmlns:m="http://schemas.openxmlformats.org/officeDocument/2006/math">
                    <m:func>
                      <m:funcPr>
                        <m:ctrlPr>
                          <a:rPr lang="en-NZ" b="0" i="1" smtClean="0">
                            <a:latin typeface="Cambria Math" panose="02040503050406030204" pitchFamily="18" charset="0"/>
                          </a:rPr>
                        </m:ctrlPr>
                      </m:funcPr>
                      <m:fName>
                        <m:r>
                          <m:rPr>
                            <m:sty m:val="p"/>
                          </m:rPr>
                          <a:rPr lang="en-NZ" b="0" i="0" smtClean="0">
                            <a:latin typeface="Cambria Math" panose="02040503050406030204" pitchFamily="18" charset="0"/>
                          </a:rPr>
                          <m:t>log</m:t>
                        </m:r>
                      </m:fName>
                      <m:e>
                        <m:r>
                          <a:rPr lang="en-NZ" b="0" i="1" smtClean="0">
                            <a:latin typeface="Cambria Math" panose="02040503050406030204" pitchFamily="18" charset="0"/>
                          </a:rPr>
                          <m:t>𝑛</m:t>
                        </m:r>
                      </m:e>
                    </m:func>
                  </m:oMath>
                </a14:m>
                <a:r>
                  <a:rPr lang="en-NZ" dirty="0" smtClean="0"/>
                  <a:t> divisions </a:t>
                </a:r>
              </a:p>
              <a:p>
                <a:r>
                  <a:rPr lang="en-NZ" dirty="0" smtClean="0"/>
                  <a:t>In </a:t>
                </a:r>
                <a:r>
                  <a:rPr lang="en-NZ" dirty="0"/>
                  <a:t>order to find the split point, each of the </a:t>
                </a:r>
                <a14:m>
                  <m:oMath xmlns:m="http://schemas.openxmlformats.org/officeDocument/2006/math">
                    <m:r>
                      <a:rPr lang="en-NZ" i="1" dirty="0" smtClean="0">
                        <a:latin typeface="Cambria Math" panose="02040503050406030204" pitchFamily="18" charset="0"/>
                      </a:rPr>
                      <m:t>𝑛</m:t>
                    </m:r>
                  </m:oMath>
                </a14:m>
                <a:r>
                  <a:rPr lang="en-NZ" dirty="0"/>
                  <a:t> items needs to be checked against the pivot value. </a:t>
                </a:r>
                <a:endParaRPr lang="en-NZ" dirty="0" smtClean="0"/>
              </a:p>
              <a:p>
                <a:pPr lvl="1"/>
                <a:r>
                  <a:rPr lang="en-NZ" dirty="0" smtClean="0"/>
                  <a:t>The </a:t>
                </a:r>
                <a:r>
                  <a:rPr lang="en-NZ" dirty="0" smtClean="0"/>
                  <a:t>resulting order of growth is </a:t>
                </a:r>
                <a14:m>
                  <m:oMath xmlns:m="http://schemas.openxmlformats.org/officeDocument/2006/math">
                    <m:r>
                      <a:rPr lang="en-NZ" i="1" dirty="0" smtClean="0">
                        <a:latin typeface="Cambria Math" panose="02040503050406030204" pitchFamily="18" charset="0"/>
                      </a:rPr>
                      <m:t>𝑂</m:t>
                    </m:r>
                    <m:r>
                      <a:rPr lang="en-NZ" i="1" dirty="0" smtClean="0">
                        <a:latin typeface="Cambria Math" panose="02040503050406030204" pitchFamily="18" charset="0"/>
                      </a:rPr>
                      <m:t>(</m:t>
                    </m:r>
                    <m:r>
                      <a:rPr lang="en-NZ" b="0" i="1" smtClean="0">
                        <a:latin typeface="Cambria Math" panose="02040503050406030204" pitchFamily="18" charset="0"/>
                      </a:rPr>
                      <m:t>𝑛</m:t>
                    </m:r>
                    <m:r>
                      <a:rPr lang="en-NZ" b="0" i="1" smtClean="0">
                        <a:latin typeface="Cambria Math" panose="02040503050406030204" pitchFamily="18" charset="0"/>
                      </a:rPr>
                      <m:t> </m:t>
                    </m:r>
                    <m:r>
                      <a:rPr lang="en-NZ" b="0" i="1" smtClean="0">
                        <a:latin typeface="Cambria Math" panose="02040503050406030204" pitchFamily="18" charset="0"/>
                      </a:rPr>
                      <m:t>𝑙𝑜𝑔</m:t>
                    </m:r>
                    <m:r>
                      <a:rPr lang="en-NZ" b="0" i="1" smtClean="0">
                        <a:latin typeface="Cambria Math" panose="02040503050406030204" pitchFamily="18" charset="0"/>
                      </a:rPr>
                      <m:t> </m:t>
                    </m:r>
                    <m:r>
                      <a:rPr lang="en-NZ" b="0" i="1" smtClean="0">
                        <a:latin typeface="Cambria Math" panose="02040503050406030204" pitchFamily="18" charset="0"/>
                      </a:rPr>
                      <m:t>𝑛</m:t>
                    </m:r>
                  </m:oMath>
                </a14:m>
                <a:r>
                  <a:rPr lang="en-NZ" dirty="0" smtClean="0"/>
                  <a:t>)</a:t>
                </a:r>
                <a:r>
                  <a:rPr lang="en-NZ" dirty="0"/>
                  <a:t> </a:t>
                </a:r>
                <a:endParaRPr lang="en-NZ" dirty="0" smtClean="0"/>
              </a:p>
              <a:p>
                <a:r>
                  <a:rPr lang="en-NZ" dirty="0" smtClean="0"/>
                  <a:t>There </a:t>
                </a:r>
                <a:r>
                  <a:rPr lang="en-NZ" dirty="0"/>
                  <a:t>is no need for additional memory as in the merge sort </a:t>
                </a:r>
                <a:r>
                  <a:rPr lang="en-NZ" dirty="0" smtClean="0"/>
                  <a:t>algorithm</a:t>
                </a:r>
                <a:endParaRPr lang="en-NZ" dirty="0" smtClean="0"/>
              </a:p>
              <a:p>
                <a:r>
                  <a:rPr lang="en-NZ" dirty="0"/>
                  <a:t>Unfortunately, in the worst case, the split points may not be in the middle and can be very skewed to the left or the right, leaving a very uneven division. </a:t>
                </a:r>
                <a:endParaRPr lang="en-NZ" dirty="0" smtClean="0"/>
              </a:p>
              <a:p>
                <a:pPr lvl="1"/>
                <a:r>
                  <a:rPr lang="en-NZ" dirty="0" smtClean="0"/>
                  <a:t>Extreme case: already sorted </a:t>
                </a:r>
                <a:r>
                  <a:rPr lang="en-NZ" dirty="0" err="1" smtClean="0"/>
                  <a:t>list</a:t>
                </a:r>
                <a:r>
                  <a:rPr lang="en-NZ" dirty="0" err="1" smtClean="0">
                    <a:sym typeface="Wingdings" panose="05000000000000000000" pitchFamily="2" charset="2"/>
                  </a:rPr>
                  <a:t></a:t>
                </a:r>
                <a:r>
                  <a:rPr lang="en-NZ" dirty="0" err="1" smtClean="0"/>
                  <a:t>In</a:t>
                </a:r>
                <a:r>
                  <a:rPr lang="en-NZ" dirty="0" smtClean="0"/>
                  <a:t> </a:t>
                </a:r>
                <a:r>
                  <a:rPr lang="en-NZ" dirty="0"/>
                  <a:t>this case, sorting a list of n items divides into sorting a list of 0 items and a list of n−1 items. Then sorting a list of n−1 divides into a list of size 0 and a list of size n−2, and so on. The result is an </a:t>
                </a:r>
                <a14:m>
                  <m:oMath xmlns:m="http://schemas.openxmlformats.org/officeDocument/2006/math">
                    <m:r>
                      <a:rPr lang="en-NZ" i="1">
                        <a:latin typeface="Cambria Math" panose="02040503050406030204" pitchFamily="18" charset="0"/>
                      </a:rPr>
                      <m:t>𝑂</m:t>
                    </m:r>
                    <m:r>
                      <a:rPr lang="en-NZ" i="1">
                        <a:latin typeface="Cambria Math" panose="02040503050406030204" pitchFamily="18" charset="0"/>
                      </a:rPr>
                      <m:t>(</m:t>
                    </m:r>
                    <m:sSup>
                      <m:sSupPr>
                        <m:ctrlPr>
                          <a:rPr lang="en-NZ" i="1">
                            <a:latin typeface="Cambria Math" panose="02040503050406030204" pitchFamily="18" charset="0"/>
                          </a:rPr>
                        </m:ctrlPr>
                      </m:sSupPr>
                      <m:e>
                        <m:r>
                          <a:rPr lang="en-NZ" i="1">
                            <a:latin typeface="Cambria Math" panose="02040503050406030204" pitchFamily="18" charset="0"/>
                          </a:rPr>
                          <m:t>𝑛</m:t>
                        </m:r>
                      </m:e>
                      <m:sup>
                        <m:r>
                          <a:rPr lang="en-NZ" i="1">
                            <a:latin typeface="Cambria Math" panose="02040503050406030204" pitchFamily="18" charset="0"/>
                          </a:rPr>
                          <m:t>2</m:t>
                        </m:r>
                      </m:sup>
                    </m:sSup>
                    <m:r>
                      <a:rPr lang="en-NZ" i="1">
                        <a:latin typeface="Cambria Math" panose="02040503050406030204" pitchFamily="18" charset="0"/>
                      </a:rPr>
                      <m:t>)</m:t>
                    </m:r>
                  </m:oMath>
                </a14:m>
                <a:r>
                  <a:rPr lang="en-NZ" dirty="0"/>
                  <a:t> sort with all of the overhead that recursion requires</a:t>
                </a:r>
                <a:r>
                  <a:rPr lang="en-NZ" dirty="0" smtClean="0"/>
                  <a:t>.</a:t>
                </a:r>
              </a:p>
              <a:p>
                <a:pPr lvl="1"/>
                <a:r>
                  <a:rPr lang="en-NZ" dirty="0" smtClean="0"/>
                  <a:t>This risk can be mitigated by shuffling the list before applying quicksort</a:t>
                </a:r>
                <a:endParaRPr lang="en-NZ"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73" t="-2101" r="-1159"/>
                </a:stretch>
              </a:blipFill>
            </p:spPr>
            <p:txBody>
              <a:bodyPr/>
              <a:lstStyle/>
              <a:p>
                <a:r>
                  <a:rPr lang="en-NZ">
                    <a:noFill/>
                  </a:rPr>
                  <a:t> </a:t>
                </a:r>
              </a:p>
            </p:txBody>
          </p:sp>
        </mc:Fallback>
      </mc:AlternateContent>
    </p:spTree>
    <p:extLst>
      <p:ext uri="{BB962C8B-B14F-4D97-AF65-F5344CB8AC3E}">
        <p14:creationId xmlns:p14="http://schemas.microsoft.com/office/powerpoint/2010/main" val="37647647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Take-home message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sz="1900" dirty="0" smtClean="0"/>
                  <a:t>Bubble sort, selection sort and an insertion sort are </a:t>
                </a:r>
                <a14:m>
                  <m:oMath xmlns:m="http://schemas.openxmlformats.org/officeDocument/2006/math">
                    <m:r>
                      <a:rPr lang="en-US" sz="1900" b="0" i="1" smtClean="0">
                        <a:latin typeface="Cambria Math" panose="02040503050406030204" pitchFamily="18" charset="0"/>
                      </a:rPr>
                      <m:t>𝑂</m:t>
                    </m:r>
                    <m:r>
                      <a:rPr lang="en-US" sz="1900" b="0" i="1" smtClean="0">
                        <a:latin typeface="Cambria Math" panose="02040503050406030204" pitchFamily="18" charset="0"/>
                      </a:rPr>
                      <m:t>(</m:t>
                    </m:r>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𝑛</m:t>
                        </m:r>
                      </m:e>
                      <m:sup>
                        <m:r>
                          <a:rPr lang="en-US" sz="1900" b="0" i="1" smtClean="0">
                            <a:latin typeface="Cambria Math" panose="02040503050406030204" pitchFamily="18" charset="0"/>
                          </a:rPr>
                          <m:t>2</m:t>
                        </m:r>
                      </m:sup>
                    </m:sSup>
                    <m:r>
                      <a:rPr lang="en-US" sz="1900" b="0" i="1" smtClean="0">
                        <a:latin typeface="Cambria Math" panose="02040503050406030204" pitchFamily="18" charset="0"/>
                      </a:rPr>
                      <m:t>)</m:t>
                    </m:r>
                  </m:oMath>
                </a14:m>
                <a:r>
                  <a:rPr lang="en-US" sz="1900" dirty="0" smtClean="0"/>
                  <a:t> </a:t>
                </a:r>
                <a:r>
                  <a:rPr lang="en-US" sz="1900" dirty="0" smtClean="0"/>
                  <a:t>algorithms </a:t>
                </a:r>
                <a:endParaRPr lang="en-US" sz="1900" dirty="0"/>
              </a:p>
              <a:p>
                <a:r>
                  <a:rPr lang="en-US" sz="1900" dirty="0"/>
                  <a:t>A shell sort improves on the insertion sort by sorting incremental </a:t>
                </a:r>
                <a:r>
                  <a:rPr lang="en-US" sz="1900" dirty="0" err="1" smtClean="0"/>
                  <a:t>sublists</a:t>
                </a:r>
                <a:r>
                  <a:rPr lang="en-US" sz="1900" dirty="0" smtClean="0"/>
                  <a:t> </a:t>
                </a:r>
                <a:endParaRPr lang="en-US" sz="1900" dirty="0" smtClean="0"/>
              </a:p>
              <a:p>
                <a:pPr lvl="1"/>
                <a:r>
                  <a:rPr lang="en-US" sz="1900" dirty="0" smtClean="0"/>
                  <a:t>It </a:t>
                </a:r>
                <a:r>
                  <a:rPr lang="en-US" sz="1900" dirty="0"/>
                  <a:t>falls </a:t>
                </a:r>
                <a:r>
                  <a:rPr lang="en-US" sz="1900" dirty="0" smtClean="0"/>
                  <a:t>somewhere between </a:t>
                </a:r>
                <a14:m>
                  <m:oMath xmlns:m="http://schemas.openxmlformats.org/officeDocument/2006/math">
                    <m:r>
                      <a:rPr lang="en-US" sz="1900" i="1">
                        <a:latin typeface="Cambria Math" panose="02040503050406030204" pitchFamily="18" charset="0"/>
                      </a:rPr>
                      <m:t>𝑂</m:t>
                    </m:r>
                    <m:r>
                      <a:rPr lang="en-US" sz="1900" i="1">
                        <a:latin typeface="Cambria Math" panose="02040503050406030204" pitchFamily="18" charset="0"/>
                      </a:rPr>
                      <m:t>(</m:t>
                    </m:r>
                    <m:r>
                      <a:rPr lang="en-US" sz="1900" b="0" i="1" smtClean="0">
                        <a:latin typeface="Cambria Math" panose="02040503050406030204" pitchFamily="18" charset="0"/>
                      </a:rPr>
                      <m:t>𝑛</m:t>
                    </m:r>
                    <m:r>
                      <a:rPr lang="en-US" sz="1900" i="1">
                        <a:latin typeface="Cambria Math" panose="02040503050406030204" pitchFamily="18" charset="0"/>
                      </a:rPr>
                      <m:t>)</m:t>
                    </m:r>
                  </m:oMath>
                </a14:m>
                <a:r>
                  <a:rPr lang="en-US" sz="1900" dirty="0" smtClean="0"/>
                  <a:t> </a:t>
                </a:r>
                <a:r>
                  <a:rPr lang="en-US" sz="1900" dirty="0"/>
                  <a:t>and </a:t>
                </a:r>
                <a14:m>
                  <m:oMath xmlns:m="http://schemas.openxmlformats.org/officeDocument/2006/math">
                    <m:r>
                      <a:rPr lang="en-US" sz="1900" i="1">
                        <a:latin typeface="Cambria Math" panose="02040503050406030204" pitchFamily="18" charset="0"/>
                      </a:rPr>
                      <m:t>𝑂</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𝑛</m:t>
                        </m:r>
                      </m:e>
                      <m:sup>
                        <m:r>
                          <a:rPr lang="en-US" sz="1900" i="1">
                            <a:latin typeface="Cambria Math" panose="02040503050406030204" pitchFamily="18" charset="0"/>
                          </a:rPr>
                          <m:t>2</m:t>
                        </m:r>
                      </m:sup>
                    </m:sSup>
                    <m:r>
                      <a:rPr lang="en-US" sz="1900" i="1">
                        <a:latin typeface="Cambria Math" panose="02040503050406030204" pitchFamily="18" charset="0"/>
                      </a:rPr>
                      <m:t>)</m:t>
                    </m:r>
                  </m:oMath>
                </a14:m>
                <a:r>
                  <a:rPr lang="en-US" sz="1900" dirty="0" smtClean="0"/>
                  <a:t>.</a:t>
                </a:r>
                <a:endParaRPr lang="en-US" sz="1900" dirty="0"/>
              </a:p>
              <a:p>
                <a:r>
                  <a:rPr lang="en-US" sz="1900" dirty="0"/>
                  <a:t>A merge sort is </a:t>
                </a:r>
                <a14:m>
                  <m:oMath xmlns:m="http://schemas.openxmlformats.org/officeDocument/2006/math">
                    <m:r>
                      <a:rPr lang="en-US" sz="1900" i="1">
                        <a:latin typeface="Cambria Math" panose="02040503050406030204" pitchFamily="18" charset="0"/>
                      </a:rPr>
                      <m:t>𝑂</m:t>
                    </m:r>
                    <m:r>
                      <a:rPr lang="en-US" sz="1900" i="1">
                        <a:latin typeface="Cambria Math" panose="02040503050406030204" pitchFamily="18" charset="0"/>
                      </a:rPr>
                      <m:t>(</m:t>
                    </m:r>
                    <m:r>
                      <a:rPr lang="en-US" sz="1900" b="0" i="1" smtClean="0">
                        <a:latin typeface="Cambria Math" panose="02040503050406030204" pitchFamily="18" charset="0"/>
                      </a:rPr>
                      <m:t>𝑛</m:t>
                    </m:r>
                    <m:r>
                      <a:rPr lang="en-US" sz="1900" b="0" i="1" smtClean="0">
                        <a:latin typeface="Cambria Math" panose="02040503050406030204" pitchFamily="18" charset="0"/>
                      </a:rPr>
                      <m:t> </m:t>
                    </m:r>
                    <m:r>
                      <a:rPr lang="en-US" sz="1900" b="0" i="1" smtClean="0">
                        <a:latin typeface="Cambria Math" panose="02040503050406030204" pitchFamily="18" charset="0"/>
                      </a:rPr>
                      <m:t>𝑙𝑜𝑔</m:t>
                    </m:r>
                    <m:r>
                      <a:rPr lang="en-US" sz="1900" b="0" i="1" smtClean="0">
                        <a:latin typeface="Cambria Math" panose="02040503050406030204" pitchFamily="18" charset="0"/>
                      </a:rPr>
                      <m:t> </m:t>
                    </m:r>
                    <m:r>
                      <a:rPr lang="en-US" sz="1900" b="0" i="1" smtClean="0">
                        <a:latin typeface="Cambria Math" panose="02040503050406030204" pitchFamily="18" charset="0"/>
                      </a:rPr>
                      <m:t>𝑛</m:t>
                    </m:r>
                    <m:r>
                      <a:rPr lang="en-US" sz="1900" i="1">
                        <a:latin typeface="Cambria Math" panose="02040503050406030204" pitchFamily="18" charset="0"/>
                      </a:rPr>
                      <m:t>)</m:t>
                    </m:r>
                  </m:oMath>
                </a14:m>
                <a:r>
                  <a:rPr lang="en-US" sz="1900" dirty="0"/>
                  <a:t>, but requires additional space for the merging </a:t>
                </a:r>
                <a:r>
                  <a:rPr lang="en-US" sz="1900" dirty="0" smtClean="0"/>
                  <a:t>process</a:t>
                </a:r>
                <a:endParaRPr lang="en-US" sz="1900" dirty="0"/>
              </a:p>
              <a:p>
                <a:r>
                  <a:rPr lang="en-US" sz="1900" dirty="0"/>
                  <a:t>A quick sort is </a:t>
                </a:r>
                <a14:m>
                  <m:oMath xmlns:m="http://schemas.openxmlformats.org/officeDocument/2006/math">
                    <m:r>
                      <a:rPr lang="en-US" sz="1900" i="1">
                        <a:latin typeface="Cambria Math" panose="02040503050406030204" pitchFamily="18" charset="0"/>
                      </a:rPr>
                      <m:t>𝑂</m:t>
                    </m:r>
                    <m:r>
                      <a:rPr lang="en-US" sz="1900" i="1">
                        <a:latin typeface="Cambria Math" panose="02040503050406030204" pitchFamily="18" charset="0"/>
                      </a:rPr>
                      <m:t>(</m:t>
                    </m:r>
                    <m:r>
                      <a:rPr lang="en-US" sz="1900" i="1">
                        <a:latin typeface="Cambria Math" panose="02040503050406030204" pitchFamily="18" charset="0"/>
                      </a:rPr>
                      <m:t>𝑛</m:t>
                    </m:r>
                    <m:r>
                      <a:rPr lang="en-US" sz="1900" i="1">
                        <a:latin typeface="Cambria Math" panose="02040503050406030204" pitchFamily="18" charset="0"/>
                      </a:rPr>
                      <m:t> </m:t>
                    </m:r>
                    <m:r>
                      <a:rPr lang="en-US" sz="1900" i="1">
                        <a:latin typeface="Cambria Math" panose="02040503050406030204" pitchFamily="18" charset="0"/>
                      </a:rPr>
                      <m:t>𝑙𝑜𝑔</m:t>
                    </m:r>
                    <m:r>
                      <a:rPr lang="en-US" sz="1900" i="1">
                        <a:latin typeface="Cambria Math" panose="02040503050406030204" pitchFamily="18" charset="0"/>
                      </a:rPr>
                      <m:t> </m:t>
                    </m:r>
                    <m:r>
                      <a:rPr lang="en-US" sz="1900" i="1">
                        <a:latin typeface="Cambria Math" panose="02040503050406030204" pitchFamily="18" charset="0"/>
                      </a:rPr>
                      <m:t>𝑛</m:t>
                    </m:r>
                    <m:r>
                      <a:rPr lang="en-US" sz="1900" i="1">
                        <a:latin typeface="Cambria Math" panose="02040503050406030204" pitchFamily="18" charset="0"/>
                      </a:rPr>
                      <m:t>)</m:t>
                    </m:r>
                  </m:oMath>
                </a14:m>
                <a:r>
                  <a:rPr lang="en-US" sz="1900" dirty="0" smtClean="0"/>
                  <a:t>, </a:t>
                </a:r>
                <a:r>
                  <a:rPr lang="en-US" sz="1900" dirty="0"/>
                  <a:t>but may degrade to </a:t>
                </a:r>
                <a14:m>
                  <m:oMath xmlns:m="http://schemas.openxmlformats.org/officeDocument/2006/math">
                    <m:r>
                      <a:rPr lang="en-US" sz="1900" i="1">
                        <a:latin typeface="Cambria Math" panose="02040503050406030204" pitchFamily="18" charset="0"/>
                      </a:rPr>
                      <m:t>𝑂</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𝑛</m:t>
                        </m:r>
                      </m:e>
                      <m:sup>
                        <m:r>
                          <a:rPr lang="en-US" sz="1900" i="1">
                            <a:latin typeface="Cambria Math" panose="02040503050406030204" pitchFamily="18" charset="0"/>
                          </a:rPr>
                          <m:t>2</m:t>
                        </m:r>
                      </m:sup>
                    </m:sSup>
                    <m:r>
                      <a:rPr lang="en-US" sz="1900" i="1">
                        <a:latin typeface="Cambria Math" panose="02040503050406030204" pitchFamily="18" charset="0"/>
                      </a:rPr>
                      <m:t>)</m:t>
                    </m:r>
                  </m:oMath>
                </a14:m>
                <a:r>
                  <a:rPr lang="en-US" sz="1900" dirty="0" smtClean="0"/>
                  <a:t> </a:t>
                </a:r>
                <a:r>
                  <a:rPr lang="en-US" sz="1900" dirty="0"/>
                  <a:t>if the split points are not near the middle of the </a:t>
                </a:r>
                <a:r>
                  <a:rPr lang="en-US" sz="1900" dirty="0" smtClean="0"/>
                  <a:t>list </a:t>
                </a:r>
                <a:endParaRPr lang="en-US" sz="1900" dirty="0" smtClean="0"/>
              </a:p>
              <a:p>
                <a:pPr lvl="1"/>
                <a:r>
                  <a:rPr lang="en-US" sz="1900" dirty="0" smtClean="0"/>
                  <a:t>It </a:t>
                </a:r>
                <a:r>
                  <a:rPr lang="en-US" sz="1900" dirty="0"/>
                  <a:t>does not require additional </a:t>
                </a:r>
                <a:r>
                  <a:rPr lang="en-US" sz="1900" dirty="0" smtClean="0"/>
                  <a:t>storage </a:t>
                </a:r>
                <a:r>
                  <a:rPr lang="en-US" sz="1900" dirty="0" smtClean="0"/>
                  <a:t>space</a:t>
                </a:r>
                <a:endParaRPr lang="en-US" sz="1900" dirty="0" smtClean="0"/>
              </a:p>
              <a:p>
                <a:r>
                  <a:rPr lang="en-US" altLang="en-US" sz="1900" dirty="0">
                    <a:cs typeface="Arial" charset="0"/>
                  </a:rPr>
                  <a:t>There is no </a:t>
                </a:r>
                <a:r>
                  <a:rPr lang="en-US" altLang="en-US" sz="1900" i="1" dirty="0">
                    <a:cs typeface="Arial" charset="0"/>
                  </a:rPr>
                  <a:t>optimal</a:t>
                </a:r>
                <a:r>
                  <a:rPr lang="en-US" altLang="en-US" sz="1900" dirty="0">
                    <a:cs typeface="Arial" charset="0"/>
                  </a:rPr>
                  <a:t> sorting algorithm for all </a:t>
                </a:r>
                <a:r>
                  <a:rPr lang="en-US" altLang="en-US" sz="1900" dirty="0" smtClean="0">
                    <a:cs typeface="Arial" charset="0"/>
                  </a:rPr>
                  <a:t>sorting scenarios</a:t>
                </a:r>
                <a:endParaRPr lang="en-US" altLang="en-US" sz="1900" dirty="0">
                  <a:cs typeface="Arial" charset="0"/>
                </a:endParaRPr>
              </a:p>
              <a:p>
                <a:r>
                  <a:rPr lang="en-US" altLang="en-US" sz="1900" dirty="0">
                    <a:cs typeface="Arial" charset="0"/>
                  </a:rPr>
                  <a:t>Under various circumstances, different sorting algorithms will deliver optimal run-time and memory-allocation requirements</a:t>
                </a:r>
              </a:p>
              <a:p>
                <a:r>
                  <a:rPr lang="en-US" altLang="en-US" sz="1900" dirty="0">
                    <a:cs typeface="Arial" charset="0"/>
                  </a:rPr>
                  <a:t>We must make assumptions about the </a:t>
                </a:r>
                <a:r>
                  <a:rPr lang="en-US" altLang="en-US" sz="1900" dirty="0" smtClean="0">
                    <a:cs typeface="Arial" charset="0"/>
                  </a:rPr>
                  <a:t>data/application/user </a:t>
                </a:r>
                <a:r>
                  <a:rPr lang="en-US" altLang="en-US" sz="1900" dirty="0">
                    <a:cs typeface="Arial" charset="0"/>
                  </a:rPr>
                  <a:t>before choosing the proper sorting algorithm we </a:t>
                </a:r>
                <a:r>
                  <a:rPr lang="en-US" altLang="en-US" sz="1900" dirty="0" smtClean="0">
                    <a:cs typeface="Arial" charset="0"/>
                  </a:rPr>
                  <a:t>will use</a:t>
                </a:r>
                <a:endParaRPr lang="en-US" altLang="en-US" sz="1900" dirty="0">
                  <a:cs typeface="Arial" charset="0"/>
                </a:endParaRPr>
              </a:p>
              <a:p>
                <a:endParaRPr lang="en-NZ" sz="1900" dirty="0"/>
              </a:p>
              <a:p>
                <a:endParaRPr lang="en-US" sz="19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41" t="-1261"/>
                </a:stretch>
              </a:blipFill>
            </p:spPr>
            <p:txBody>
              <a:bodyPr/>
              <a:lstStyle/>
              <a:p>
                <a:r>
                  <a:rPr lang="en-NZ">
                    <a:noFill/>
                  </a:rPr>
                  <a:t> </a:t>
                </a:r>
              </a:p>
            </p:txBody>
          </p:sp>
        </mc:Fallback>
      </mc:AlternateContent>
    </p:spTree>
    <p:extLst>
      <p:ext uri="{BB962C8B-B14F-4D97-AF65-F5344CB8AC3E}">
        <p14:creationId xmlns:p14="http://schemas.microsoft.com/office/powerpoint/2010/main" val="2339944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Introduction to sorting</a:t>
            </a:r>
            <a:endParaRPr lang="en-NZ" dirty="0"/>
          </a:p>
        </p:txBody>
      </p:sp>
      <p:sp>
        <p:nvSpPr>
          <p:cNvPr id="3" name="Content Placeholder 2"/>
          <p:cNvSpPr>
            <a:spLocks noGrp="1"/>
          </p:cNvSpPr>
          <p:nvPr>
            <p:ph idx="1"/>
          </p:nvPr>
        </p:nvSpPr>
        <p:spPr>
          <a:xfrm>
            <a:off x="374073" y="1825624"/>
            <a:ext cx="8541327" cy="5032375"/>
          </a:xfrm>
        </p:spPr>
        <p:txBody>
          <a:bodyPr>
            <a:normAutofit fontScale="92500" lnSpcReduction="20000"/>
          </a:bodyPr>
          <a:lstStyle/>
          <a:p>
            <a:r>
              <a:rPr lang="en-NZ" dirty="0"/>
              <a:t>Sorting is the process of placing elements from a collection in some kind of </a:t>
            </a:r>
            <a:r>
              <a:rPr lang="en-NZ" dirty="0" smtClean="0"/>
              <a:t>order</a:t>
            </a:r>
          </a:p>
          <a:p>
            <a:pPr lvl="1"/>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i="1" baseline="-25000" dirty="0">
                <a:latin typeface="Times New Roman" pitchFamily="18" charset="0"/>
                <a:cs typeface="Arial" charset="0"/>
              </a:rPr>
              <a:t>n</a:t>
            </a:r>
            <a:r>
              <a:rPr lang="en-US" altLang="en-US" baseline="-25000" dirty="0">
                <a:latin typeface="Times New Roman" pitchFamily="18" charset="0"/>
                <a:cs typeface="Arial" charset="0"/>
              </a:rPr>
              <a:t> – 1</a:t>
            </a:r>
            <a:r>
              <a:rPr lang="en-US" altLang="en-US" dirty="0" smtClean="0">
                <a:latin typeface="Times New Roman" pitchFamily="18" charset="0"/>
                <a:cs typeface="Arial" charset="0"/>
              </a:rPr>
              <a:t>) </a:t>
            </a:r>
            <a:r>
              <a:rPr lang="en-US" altLang="en-US" dirty="0" smtClean="0">
                <a:latin typeface="Times New Roman" pitchFamily="18" charset="0"/>
                <a:cs typeface="Arial" charset="0"/>
                <a:sym typeface="Wingdings" panose="05000000000000000000" pitchFamily="2" charset="2"/>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dirty="0">
                <a:solidFill>
                  <a:srgbClr val="000000"/>
                </a:solidFill>
                <a:latin typeface="Times New Roman" pitchFamily="18" charset="0"/>
                <a:cs typeface="Arial" charset="0"/>
              </a:rPr>
              <a:t>· · · </a:t>
            </a:r>
            <a:r>
              <a:rPr lang="en-US" altLang="en-US" dirty="0">
                <a:latin typeface="Times New Roman" pitchFamily="18" charset="0"/>
                <a:cs typeface="Arial" charset="0"/>
              </a:rPr>
              <a:t>≤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Arial" charset="0"/>
                <a:cs typeface="Arial" charset="0"/>
              </a:rPr>
              <a:t> </a:t>
            </a:r>
            <a:endParaRPr lang="en-US" altLang="en-US" dirty="0" smtClean="0">
              <a:latin typeface="Arial" charset="0"/>
              <a:cs typeface="Arial" charset="0"/>
            </a:endParaRPr>
          </a:p>
          <a:p>
            <a:pPr lvl="1"/>
            <a:endParaRPr lang="en-US" altLang="en-US" dirty="0" smtClean="0">
              <a:latin typeface="Arial" charset="0"/>
              <a:cs typeface="Arial" charset="0"/>
            </a:endParaRPr>
          </a:p>
          <a:p>
            <a:r>
              <a:rPr lang="en-US" altLang="en-US" dirty="0" smtClean="0">
                <a:cs typeface="Arial" charset="0"/>
              </a:rPr>
              <a:t>Different sorting criteria exist:</a:t>
            </a:r>
          </a:p>
          <a:p>
            <a:pPr lvl="1"/>
            <a:r>
              <a:rPr lang="en-NZ" dirty="0"/>
              <a:t>A list of words could be sorted alphabetically or by length</a:t>
            </a:r>
          </a:p>
          <a:p>
            <a:pPr lvl="1"/>
            <a:r>
              <a:rPr lang="en-NZ" dirty="0"/>
              <a:t>A list of cities could be sorted by population, by area, or by zip code</a:t>
            </a:r>
          </a:p>
          <a:p>
            <a:pPr lvl="1"/>
            <a:endParaRPr lang="en-US" altLang="en-US" dirty="0">
              <a:latin typeface="Arial" charset="0"/>
              <a:cs typeface="Arial" charset="0"/>
            </a:endParaRPr>
          </a:p>
          <a:p>
            <a:r>
              <a:rPr lang="en-NZ" dirty="0" smtClean="0"/>
              <a:t>Several important algorithms in computer science benefit from having a sorted list</a:t>
            </a:r>
          </a:p>
          <a:p>
            <a:pPr lvl="1"/>
            <a:r>
              <a:rPr lang="en-NZ" dirty="0" smtClean="0"/>
              <a:t>Binary search</a:t>
            </a:r>
          </a:p>
          <a:p>
            <a:pPr lvl="1"/>
            <a:endParaRPr lang="en-NZ" dirty="0" smtClean="0"/>
          </a:p>
          <a:p>
            <a:r>
              <a:rPr lang="en-NZ" dirty="0"/>
              <a:t>Sorting a large number of items can take a substantial amount of computing </a:t>
            </a:r>
            <a:r>
              <a:rPr lang="en-NZ" dirty="0" smtClean="0"/>
              <a:t>resources</a:t>
            </a:r>
          </a:p>
          <a:p>
            <a:endParaRPr lang="en-NZ" dirty="0"/>
          </a:p>
          <a:p>
            <a:r>
              <a:rPr lang="en-NZ" dirty="0"/>
              <a:t>The efficiency of a sorting algorithm is related to the number of items being </a:t>
            </a:r>
            <a:r>
              <a:rPr lang="en-NZ" dirty="0" smtClean="0"/>
              <a:t>processed</a:t>
            </a:r>
          </a:p>
          <a:p>
            <a:endParaRPr lang="en-NZ" dirty="0"/>
          </a:p>
          <a:p>
            <a:r>
              <a:rPr lang="en-NZ" dirty="0" smtClean="0"/>
              <a:t>Operations </a:t>
            </a:r>
            <a:r>
              <a:rPr lang="en-NZ" dirty="0"/>
              <a:t>that can be used to </a:t>
            </a:r>
            <a:r>
              <a:rPr lang="en-NZ" dirty="0" err="1"/>
              <a:t>analyze</a:t>
            </a:r>
            <a:r>
              <a:rPr lang="en-NZ" dirty="0"/>
              <a:t> a sorting process</a:t>
            </a:r>
          </a:p>
          <a:p>
            <a:pPr lvl="2"/>
            <a:r>
              <a:rPr lang="en-NZ" b="1" dirty="0" smtClean="0"/>
              <a:t>Number </a:t>
            </a:r>
            <a:r>
              <a:rPr lang="en-NZ" b="1" dirty="0"/>
              <a:t>of comparisons between 2 values  </a:t>
            </a:r>
          </a:p>
          <a:p>
            <a:pPr lvl="2"/>
            <a:r>
              <a:rPr lang="en-NZ" dirty="0" smtClean="0"/>
              <a:t>Number of exchanges when </a:t>
            </a:r>
            <a:r>
              <a:rPr lang="en-NZ" dirty="0"/>
              <a:t>values are not in the correct </a:t>
            </a:r>
            <a:r>
              <a:rPr lang="en-NZ" dirty="0" smtClean="0"/>
              <a:t>position</a:t>
            </a:r>
          </a:p>
        </p:txBody>
      </p:sp>
      <p:pic>
        <p:nvPicPr>
          <p:cNvPr id="4" name="Picture 3"/>
          <p:cNvPicPr>
            <a:picLocks noChangeAspect="1"/>
          </p:cNvPicPr>
          <p:nvPr/>
        </p:nvPicPr>
        <p:blipFill>
          <a:blip r:embed="rId3"/>
          <a:stretch>
            <a:fillRect/>
          </a:stretch>
        </p:blipFill>
        <p:spPr>
          <a:xfrm>
            <a:off x="5226628" y="113584"/>
            <a:ext cx="3772766" cy="1483151"/>
          </a:xfrm>
          <a:prstGeom prst="rect">
            <a:avLst/>
          </a:prstGeom>
        </p:spPr>
      </p:pic>
    </p:spTree>
    <p:extLst>
      <p:ext uri="{BB962C8B-B14F-4D97-AF65-F5344CB8AC3E}">
        <p14:creationId xmlns:p14="http://schemas.microsoft.com/office/powerpoint/2010/main" val="212075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In-place Sorting</a:t>
            </a:r>
            <a:endParaRPr lang="en-NZ"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ltLang="en-US" dirty="0" smtClean="0">
                    <a:latin typeface="Arial" charset="0"/>
                    <a:cs typeface="Arial" charset="0"/>
                  </a:rPr>
                  <a:t>Sorting algorithms may be performed </a:t>
                </a:r>
                <a:r>
                  <a:rPr lang="en-US" altLang="en-US" i="1" dirty="0">
                    <a:solidFill>
                      <a:srgbClr val="FF0000"/>
                    </a:solidFill>
                    <a:latin typeface="Arial" charset="0"/>
                    <a:cs typeface="Arial" charset="0"/>
                  </a:rPr>
                  <a:t>in-place</a:t>
                </a:r>
                <a:r>
                  <a:rPr lang="en-US" altLang="en-US" dirty="0">
                    <a:latin typeface="Arial" charset="0"/>
                    <a:cs typeface="Arial" charset="0"/>
                  </a:rPr>
                  <a:t>, that is, with the allocation of at </a:t>
                </a:r>
                <a:r>
                  <a:rPr lang="en-US" altLang="en-US" dirty="0" smtClean="0">
                    <a:latin typeface="Arial" charset="0"/>
                    <a:cs typeface="Arial" charset="0"/>
                  </a:rPr>
                  <a:t>most </a:t>
                </a:r>
                <a14:m>
                  <m:oMath xmlns:m="http://schemas.openxmlformats.org/officeDocument/2006/math">
                    <m:r>
                      <a:rPr lang="en-NZ" altLang="en-US" b="0" i="1" smtClean="0">
                        <a:latin typeface="Cambria Math" panose="02040503050406030204" pitchFamily="18" charset="0"/>
                        <a:cs typeface="Arial" charset="0"/>
                      </a:rPr>
                      <m:t>𝑂</m:t>
                    </m:r>
                    <m:r>
                      <a:rPr lang="en-NZ" altLang="en-US" b="0" i="1" smtClean="0">
                        <a:latin typeface="Cambria Math" panose="02040503050406030204" pitchFamily="18" charset="0"/>
                        <a:cs typeface="Arial" charset="0"/>
                      </a:rPr>
                      <m:t>(1)</m:t>
                    </m:r>
                  </m:oMath>
                </a14:m>
                <a:r>
                  <a:rPr lang="en-US" altLang="en-US" dirty="0">
                    <a:latin typeface="Arial" charset="0"/>
                    <a:cs typeface="Arial" charset="0"/>
                  </a:rPr>
                  <a:t> additional memory (</a:t>
                </a:r>
                <a:r>
                  <a:rPr lang="en-US" altLang="en-US" i="1" dirty="0">
                    <a:latin typeface="Arial" charset="0"/>
                    <a:cs typeface="Arial" charset="0"/>
                  </a:rPr>
                  <a:t>e</a:t>
                </a:r>
                <a:r>
                  <a:rPr lang="en-US" altLang="en-US" dirty="0">
                    <a:latin typeface="Arial" charset="0"/>
                    <a:cs typeface="Arial" charset="0"/>
                  </a:rPr>
                  <a:t>.</a:t>
                </a:r>
                <a:r>
                  <a:rPr lang="en-US" altLang="en-US" i="1" dirty="0">
                    <a:latin typeface="Arial" charset="0"/>
                    <a:cs typeface="Arial" charset="0"/>
                  </a:rPr>
                  <a:t>g</a:t>
                </a:r>
                <a:r>
                  <a:rPr lang="en-US" altLang="en-US" dirty="0">
                    <a:latin typeface="Arial" charset="0"/>
                    <a:cs typeface="Arial" charset="0"/>
                  </a:rPr>
                  <a:t>., fixed number of local variables)</a:t>
                </a:r>
              </a:p>
              <a:p>
                <a:endParaRPr lang="en-US" altLang="en-US" dirty="0">
                  <a:latin typeface="Arial" charset="0"/>
                  <a:cs typeface="Arial" charset="0"/>
                </a:endParaRPr>
              </a:p>
              <a:p>
                <a:r>
                  <a:rPr lang="en-US" altLang="en-US" dirty="0" smtClean="0">
                    <a:latin typeface="Arial" charset="0"/>
                    <a:cs typeface="Arial" charset="0"/>
                  </a:rPr>
                  <a:t>Other </a:t>
                </a:r>
                <a:r>
                  <a:rPr lang="en-US" altLang="en-US" dirty="0">
                    <a:latin typeface="Arial" charset="0"/>
                    <a:cs typeface="Arial" charset="0"/>
                  </a:rPr>
                  <a:t>sorting algorithms require the allocation of </a:t>
                </a:r>
                <a:r>
                  <a:rPr lang="en-US" altLang="en-US" dirty="0" smtClean="0">
                    <a:latin typeface="Arial" charset="0"/>
                    <a:cs typeface="Arial" charset="0"/>
                  </a:rPr>
                  <a:t>a second </a:t>
                </a:r>
                <a:r>
                  <a:rPr lang="en-US" altLang="en-US" dirty="0">
                    <a:latin typeface="Arial" charset="0"/>
                    <a:cs typeface="Arial" charset="0"/>
                  </a:rPr>
                  <a:t>array of equal </a:t>
                </a:r>
                <a:r>
                  <a:rPr lang="en-US" altLang="en-US" dirty="0" smtClean="0">
                    <a:latin typeface="Arial" charset="0"/>
                    <a:cs typeface="Arial" charset="0"/>
                  </a:rPr>
                  <a:t>size</a:t>
                </a:r>
              </a:p>
              <a:p>
                <a:pPr marL="0" indent="0">
                  <a:buNone/>
                </a:pPr>
                <a:r>
                  <a:rPr lang="en-US" altLang="en-US" dirty="0" smtClean="0">
                    <a:latin typeface="Arial" charset="0"/>
                    <a:cs typeface="Arial" charset="0"/>
                  </a:rPr>
                  <a:t>	-Requires </a:t>
                </a:r>
                <a14:m>
                  <m:oMath xmlns:m="http://schemas.openxmlformats.org/officeDocument/2006/math">
                    <m:r>
                      <a:rPr lang="en-NZ" altLang="en-US" i="1">
                        <a:latin typeface="Cambria Math" panose="02040503050406030204" pitchFamily="18" charset="0"/>
                        <a:cs typeface="Arial" charset="0"/>
                      </a:rPr>
                      <m:t>𝑂</m:t>
                    </m:r>
                    <m:r>
                      <a:rPr lang="en-NZ" altLang="en-US" i="1">
                        <a:latin typeface="Cambria Math" panose="02040503050406030204" pitchFamily="18" charset="0"/>
                        <a:cs typeface="Arial" charset="0"/>
                      </a:rPr>
                      <m:t>(</m:t>
                    </m:r>
                    <m:r>
                      <a:rPr lang="en-NZ" altLang="en-US" b="0" i="1" smtClean="0">
                        <a:latin typeface="Cambria Math" panose="02040503050406030204" pitchFamily="18" charset="0"/>
                        <a:cs typeface="Arial" charset="0"/>
                      </a:rPr>
                      <m:t>𝑛</m:t>
                    </m:r>
                    <m:r>
                      <a:rPr lang="en-NZ" altLang="en-US" i="1">
                        <a:latin typeface="Cambria Math" panose="02040503050406030204" pitchFamily="18" charset="0"/>
                        <a:cs typeface="Arial" charset="0"/>
                      </a:rPr>
                      <m:t>)</m:t>
                    </m:r>
                  </m:oMath>
                </a14:m>
                <a:r>
                  <a:rPr lang="en-US" altLang="en-US" dirty="0">
                    <a:latin typeface="Arial" charset="0"/>
                    <a:cs typeface="Arial" charset="0"/>
                  </a:rPr>
                  <a:t> additional memory</a:t>
                </a:r>
              </a:p>
              <a:p>
                <a:endParaRPr lang="en-US" altLang="en-US" dirty="0">
                  <a:latin typeface="Arial" charset="0"/>
                  <a:cs typeface="Arial" charset="0"/>
                </a:endParaRPr>
              </a:p>
              <a:p>
                <a:endParaRPr lang="en-NZ"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73" t="-1681" r="-1623"/>
                </a:stretch>
              </a:blipFill>
            </p:spPr>
            <p:txBody>
              <a:bodyPr/>
              <a:lstStyle/>
              <a:p>
                <a:r>
                  <a:rPr lang="en-NZ">
                    <a:noFill/>
                  </a:rPr>
                  <a:t> </a:t>
                </a:r>
              </a:p>
            </p:txBody>
          </p:sp>
        </mc:Fallback>
      </mc:AlternateContent>
    </p:spTree>
    <p:extLst>
      <p:ext uri="{BB962C8B-B14F-4D97-AF65-F5344CB8AC3E}">
        <p14:creationId xmlns:p14="http://schemas.microsoft.com/office/powerpoint/2010/main" val="16758956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Operations of sorting algorithms</a:t>
            </a:r>
            <a:endParaRPr lang="en-NZ" dirty="0"/>
          </a:p>
        </p:txBody>
      </p:sp>
      <p:sp>
        <p:nvSpPr>
          <p:cNvPr id="3" name="Content Placeholder 2"/>
          <p:cNvSpPr>
            <a:spLocks noGrp="1"/>
          </p:cNvSpPr>
          <p:nvPr>
            <p:ph idx="1"/>
          </p:nvPr>
        </p:nvSpPr>
        <p:spPr>
          <a:xfrm>
            <a:off x="628650" y="1825624"/>
            <a:ext cx="7886700" cy="4554393"/>
          </a:xfrm>
        </p:spPr>
        <p:txBody>
          <a:bodyPr>
            <a:normAutofit/>
          </a:bodyPr>
          <a:lstStyle/>
          <a:p>
            <a:pPr>
              <a:buFont typeface="Arial" charset="0"/>
              <a:buNone/>
            </a:pPr>
            <a:r>
              <a:rPr lang="en-US" altLang="en-US" dirty="0">
                <a:latin typeface="Arial" charset="0"/>
                <a:cs typeface="Arial" charset="0"/>
              </a:rPr>
              <a:t>	The operations of a sorting algorithm are based on the actions performed:</a:t>
            </a:r>
          </a:p>
          <a:p>
            <a:pPr lvl="1"/>
            <a:endParaRPr lang="en-US" altLang="en-US" dirty="0">
              <a:latin typeface="Arial" charset="0"/>
              <a:cs typeface="Arial" charset="0"/>
            </a:endParaRPr>
          </a:p>
          <a:p>
            <a:pPr lvl="1"/>
            <a:r>
              <a:rPr lang="en-US" altLang="en-US" dirty="0">
                <a:latin typeface="Arial" charset="0"/>
                <a:cs typeface="Arial" charset="0"/>
              </a:rPr>
              <a:t>Insertion</a:t>
            </a:r>
          </a:p>
          <a:p>
            <a:pPr lvl="1"/>
            <a:endParaRPr lang="en-US" altLang="en-US" dirty="0">
              <a:latin typeface="Arial" charset="0"/>
              <a:cs typeface="Arial" charset="0"/>
            </a:endParaRPr>
          </a:p>
          <a:p>
            <a:pPr lvl="1"/>
            <a:r>
              <a:rPr lang="en-US" altLang="en-US" dirty="0">
                <a:latin typeface="Arial" charset="0"/>
                <a:cs typeface="Arial" charset="0"/>
              </a:rPr>
              <a:t>Exchanging </a:t>
            </a:r>
          </a:p>
          <a:p>
            <a:pPr lvl="1"/>
            <a:endParaRPr lang="en-US" altLang="en-US" dirty="0" smtClean="0">
              <a:latin typeface="Arial" charset="0"/>
              <a:cs typeface="Arial" charset="0"/>
            </a:endParaRPr>
          </a:p>
          <a:p>
            <a:pPr lvl="1"/>
            <a:endParaRPr lang="en-US" altLang="en-US" dirty="0">
              <a:latin typeface="Arial" charset="0"/>
              <a:cs typeface="Arial" charset="0"/>
            </a:endParaRPr>
          </a:p>
          <a:p>
            <a:pPr lvl="1"/>
            <a:r>
              <a:rPr lang="en-US" altLang="en-US" dirty="0">
                <a:latin typeface="Arial" charset="0"/>
                <a:cs typeface="Arial" charset="0"/>
              </a:rPr>
              <a:t>Selection  </a:t>
            </a:r>
          </a:p>
          <a:p>
            <a:pPr lvl="1"/>
            <a:endParaRPr lang="en-US" altLang="en-US" dirty="0" smtClean="0">
              <a:latin typeface="Arial" charset="0"/>
              <a:cs typeface="Arial" charset="0"/>
            </a:endParaRPr>
          </a:p>
          <a:p>
            <a:pPr lvl="1"/>
            <a:endParaRPr lang="en-US" altLang="en-US" dirty="0">
              <a:latin typeface="Arial" charset="0"/>
              <a:cs typeface="Arial" charset="0"/>
            </a:endParaRPr>
          </a:p>
          <a:p>
            <a:pPr lvl="1"/>
            <a:r>
              <a:rPr lang="en-US" altLang="en-US" dirty="0">
                <a:latin typeface="Arial" charset="0"/>
                <a:cs typeface="Arial" charset="0"/>
              </a:rPr>
              <a:t>Merging </a:t>
            </a:r>
          </a:p>
          <a:p>
            <a:pPr lvl="1"/>
            <a:endParaRPr lang="en-US" altLang="en-US" dirty="0">
              <a:latin typeface="Arial" charset="0"/>
              <a:cs typeface="Arial" charset="0"/>
            </a:endParaRPr>
          </a:p>
          <a:p>
            <a:pPr lvl="1"/>
            <a:endParaRPr lang="en-US" altLang="en-US" dirty="0">
              <a:latin typeface="Arial" charset="0"/>
              <a:cs typeface="Arial" charset="0"/>
            </a:endParaRPr>
          </a:p>
          <a:p>
            <a:pPr lvl="1"/>
            <a:r>
              <a:rPr lang="en-US" altLang="en-US" dirty="0">
                <a:latin typeface="Arial" charset="0"/>
                <a:cs typeface="Arial" charset="0"/>
              </a:rPr>
              <a:t>Distribution </a:t>
            </a:r>
          </a:p>
          <a:p>
            <a:endParaRPr lang="en-NZ" dirty="0"/>
          </a:p>
        </p:txBody>
      </p:sp>
      <p:pic>
        <p:nvPicPr>
          <p:cNvPr id="4" name="Picture 3"/>
          <p:cNvPicPr>
            <a:picLocks noChangeAspect="1"/>
          </p:cNvPicPr>
          <p:nvPr/>
        </p:nvPicPr>
        <p:blipFill>
          <a:blip r:embed="rId2"/>
          <a:stretch>
            <a:fillRect/>
          </a:stretch>
        </p:blipFill>
        <p:spPr>
          <a:xfrm>
            <a:off x="3916718" y="2374453"/>
            <a:ext cx="2328874" cy="4005564"/>
          </a:xfrm>
          <a:prstGeom prst="rect">
            <a:avLst/>
          </a:prstGeom>
        </p:spPr>
      </p:pic>
    </p:spTree>
    <p:extLst>
      <p:ext uri="{BB962C8B-B14F-4D97-AF65-F5344CB8AC3E}">
        <p14:creationId xmlns:p14="http://schemas.microsoft.com/office/powerpoint/2010/main" val="2592910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order of growth classifications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2623" y="1773670"/>
                <a:ext cx="3091295" cy="4351338"/>
              </a:xfrm>
            </p:spPr>
            <p:txBody>
              <a:bodyPr>
                <a:normAutofit/>
              </a:bodyPr>
              <a:lstStyle/>
              <a:p>
                <a:r>
                  <a:rPr lang="en-US" dirty="0" smtClean="0"/>
                  <a:t>For arbitrary number of inputs, algorithms with order of growth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r>
                      <a:rPr lang="en-US" b="0" i="1" smtClean="0">
                        <a:latin typeface="Cambria Math" panose="02040503050406030204" pitchFamily="18" charset="0"/>
                      </a:rPr>
                      <m:t>,</m:t>
                    </m:r>
                    <m:r>
                      <a:rPr lang="en-US" i="1">
                        <a:latin typeface="Cambria Math" panose="02040503050406030204" pitchFamily="18" charset="0"/>
                      </a:rPr>
                      <m:t>𝑛</m:t>
                    </m:r>
                    <m:r>
                      <a:rPr lang="en-NZ" i="1">
                        <a:latin typeface="Cambria Math" panose="02040503050406030204" pitchFamily="18" charset="0"/>
                      </a:rPr>
                      <m:t>!</m:t>
                    </m:r>
                  </m:oMath>
                </a14:m>
                <a:r>
                  <a:rPr lang="en-US" dirty="0" smtClean="0"/>
                  <a:t> do not scale</a:t>
                </a:r>
              </a:p>
              <a:p>
                <a:r>
                  <a:rPr lang="en-US" dirty="0" smtClean="0"/>
                  <a:t>We need algorithms in the regime of </a:t>
                </a:r>
                <a14:m>
                  <m:oMath xmlns:m="http://schemas.openxmlformats.org/officeDocument/2006/math">
                    <m:func>
                      <m:funcPr>
                        <m:ctrlPr>
                          <a:rPr lang="en-US" b="0" i="1" smtClean="0">
                            <a:latin typeface="Cambria Math" panose="02040503050406030204" pitchFamily="18" charset="0"/>
                          </a:rPr>
                        </m:ctrlPr>
                      </m:funcPr>
                      <m:fName>
                        <m:r>
                          <a:rPr lang="en-US" b="0" i="0" smtClean="0">
                            <a:latin typeface="Cambria Math" panose="02040503050406030204" pitchFamily="18" charset="0"/>
                          </a:rPr>
                          <m:t>1,</m:t>
                        </m:r>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m:t>
                        </m:r>
                        <m:r>
                          <a:rPr lang="en-NZ" b="0" i="1" smtClean="0">
                            <a:latin typeface="Cambria Math" panose="02040503050406030204" pitchFamily="18" charset="0"/>
                          </a:rPr>
                          <m:t>𝑜𝑟</m:t>
                        </m:r>
                        <m:r>
                          <a:rPr lang="en-NZ" b="0" i="1" smtClean="0">
                            <a:latin typeface="Cambria Math" panose="02040503050406030204" pitchFamily="18" charset="0"/>
                          </a:rPr>
                          <m:t> </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r>
                              <a:rPr lang="en-US" b="0" i="1" smtClean="0">
                                <a:latin typeface="Cambria Math" panose="02040503050406030204" pitchFamily="18" charset="0"/>
                              </a:rPr>
                              <m:t> </m:t>
                            </m:r>
                          </m:e>
                        </m:func>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2623" y="1773670"/>
                <a:ext cx="3091295" cy="4351338"/>
              </a:xfrm>
              <a:blipFill>
                <a:blip r:embed="rId2"/>
                <a:stretch>
                  <a:fillRect l="-1972" t="-1541"/>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792682" y="1424427"/>
            <a:ext cx="5148695" cy="5238238"/>
          </a:xfrm>
          <a:prstGeom prst="rect">
            <a:avLst/>
          </a:prstGeom>
        </p:spPr>
      </p:pic>
    </p:spTree>
    <p:extLst>
      <p:ext uri="{BB962C8B-B14F-4D97-AF65-F5344CB8AC3E}">
        <p14:creationId xmlns:p14="http://schemas.microsoft.com/office/powerpoint/2010/main" val="34119776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Bubble Sort</a:t>
            </a:r>
            <a:endParaRPr lang="en-NZ" dirty="0"/>
          </a:p>
        </p:txBody>
      </p:sp>
      <p:sp>
        <p:nvSpPr>
          <p:cNvPr id="3" name="Content Placeholder 2"/>
          <p:cNvSpPr>
            <a:spLocks noGrp="1"/>
          </p:cNvSpPr>
          <p:nvPr>
            <p:ph idx="1"/>
          </p:nvPr>
        </p:nvSpPr>
        <p:spPr>
          <a:xfrm>
            <a:off x="207818" y="1825625"/>
            <a:ext cx="3620499" cy="4351338"/>
          </a:xfrm>
        </p:spPr>
        <p:txBody>
          <a:bodyPr>
            <a:normAutofit fontScale="92500" lnSpcReduction="10000"/>
          </a:bodyPr>
          <a:lstStyle/>
          <a:p>
            <a:r>
              <a:rPr lang="en-NZ" dirty="0" smtClean="0"/>
              <a:t>The bubble sort makes multiple passes through a list </a:t>
            </a:r>
          </a:p>
          <a:p>
            <a:r>
              <a:rPr lang="en-NZ" dirty="0" smtClean="0"/>
              <a:t>It compares adjacent pairs of items and exchanges those that are out of order </a:t>
            </a:r>
          </a:p>
          <a:p>
            <a:r>
              <a:rPr lang="en-NZ" dirty="0" smtClean="0"/>
              <a:t>Each pass through the list places the next largest value in its proper place </a:t>
            </a:r>
          </a:p>
          <a:p>
            <a:r>
              <a:rPr lang="en-NZ" dirty="0" smtClean="0"/>
              <a:t>In essence, each item “bubbles” up to the location where it belongs</a:t>
            </a:r>
          </a:p>
          <a:p>
            <a:r>
              <a:rPr lang="en-NZ" dirty="0" smtClean="0"/>
              <a:t>Once </a:t>
            </a:r>
            <a:r>
              <a:rPr lang="en-NZ" dirty="0"/>
              <a:t>the largest value in the list is part of a pair, it will continually be moved along until the pass is complete.</a:t>
            </a:r>
          </a:p>
        </p:txBody>
      </p:sp>
      <p:pic>
        <p:nvPicPr>
          <p:cNvPr id="4" name="Picture 3"/>
          <p:cNvPicPr>
            <a:picLocks noChangeAspect="1"/>
          </p:cNvPicPr>
          <p:nvPr/>
        </p:nvPicPr>
        <p:blipFill>
          <a:blip r:embed="rId3"/>
          <a:stretch>
            <a:fillRect/>
          </a:stretch>
        </p:blipFill>
        <p:spPr>
          <a:xfrm>
            <a:off x="3828317" y="1153990"/>
            <a:ext cx="5162550" cy="4743450"/>
          </a:xfrm>
          <a:prstGeom prst="rect">
            <a:avLst/>
          </a:prstGeom>
        </p:spPr>
      </p:pic>
    </p:spTree>
    <p:extLst>
      <p:ext uri="{BB962C8B-B14F-4D97-AF65-F5344CB8AC3E}">
        <p14:creationId xmlns:p14="http://schemas.microsoft.com/office/powerpoint/2010/main" val="2653022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433157" cy="1325563"/>
          </a:xfrm>
        </p:spPr>
        <p:txBody>
          <a:bodyPr>
            <a:normAutofit fontScale="90000"/>
          </a:bodyPr>
          <a:lstStyle/>
          <a:p>
            <a:r>
              <a:rPr lang="en-NZ" dirty="0" smtClean="0"/>
              <a:t>Bubble Sort is considered </a:t>
            </a:r>
            <a:r>
              <a:rPr lang="en-NZ" dirty="0" smtClean="0"/>
              <a:t>one of the </a:t>
            </a:r>
            <a:r>
              <a:rPr lang="en-NZ" dirty="0" smtClean="0"/>
              <a:t>most inefficient sorting </a:t>
            </a:r>
            <a:r>
              <a:rPr lang="en-NZ" dirty="0" smtClean="0"/>
              <a:t>method (brute force would be even worse)</a:t>
            </a:r>
            <a:endParaRPr lang="en-NZ"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1" y="1825625"/>
                <a:ext cx="4796270" cy="4351338"/>
              </a:xfrm>
            </p:spPr>
            <p:txBody>
              <a:bodyPr>
                <a:normAutofit/>
              </a:bodyPr>
              <a:lstStyle/>
              <a:p>
                <a:r>
                  <a:rPr lang="en-NZ" dirty="0" smtClean="0"/>
                  <a:t>Bubble sort must </a:t>
                </a:r>
                <a:r>
                  <a:rPr lang="en-NZ" dirty="0"/>
                  <a:t>exchange items before the final location is </a:t>
                </a:r>
                <a:r>
                  <a:rPr lang="en-NZ" dirty="0" smtClean="0"/>
                  <a:t>known </a:t>
                </a:r>
              </a:p>
              <a:p>
                <a:r>
                  <a:rPr lang="en-NZ" dirty="0" smtClean="0"/>
                  <a:t>These </a:t>
                </a:r>
                <a:r>
                  <a:rPr lang="en-NZ" dirty="0"/>
                  <a:t>“wasted” exchange operations are very </a:t>
                </a:r>
                <a:r>
                  <a:rPr lang="en-NZ" dirty="0" smtClean="0"/>
                  <a:t>costly </a:t>
                </a:r>
              </a:p>
              <a:p>
                <a14:m>
                  <m:oMath xmlns:m="http://schemas.openxmlformats.org/officeDocument/2006/math">
                    <m:r>
                      <a:rPr lang="en-NZ" i="1">
                        <a:latin typeface="Cambria Math" panose="02040503050406030204" pitchFamily="18" charset="0"/>
                        <a:ea typeface="Cambria Math" panose="02040503050406030204" pitchFamily="18" charset="0"/>
                      </a:rPr>
                      <m:t>𝑂</m:t>
                    </m:r>
                    <m:r>
                      <a:rPr lang="en-NZ" i="1">
                        <a:latin typeface="Cambria Math" panose="02040503050406030204" pitchFamily="18" charset="0"/>
                        <a:ea typeface="Cambria Math" panose="02040503050406030204" pitchFamily="18" charset="0"/>
                      </a:rPr>
                      <m:t>(</m:t>
                    </m:r>
                    <m:sSup>
                      <m:sSupPr>
                        <m:ctrlPr>
                          <a:rPr lang="en-NZ" i="1">
                            <a:latin typeface="Cambria Math" panose="02040503050406030204" pitchFamily="18" charset="0"/>
                            <a:ea typeface="Cambria Math" panose="02040503050406030204" pitchFamily="18" charset="0"/>
                          </a:rPr>
                        </m:ctrlPr>
                      </m:sSupPr>
                      <m:e>
                        <m:r>
                          <a:rPr lang="en-NZ" i="1">
                            <a:latin typeface="Cambria Math" panose="02040503050406030204" pitchFamily="18" charset="0"/>
                            <a:ea typeface="Cambria Math" panose="02040503050406030204" pitchFamily="18" charset="0"/>
                          </a:rPr>
                          <m:t>𝑛</m:t>
                        </m:r>
                      </m:e>
                      <m:sup>
                        <m:r>
                          <a:rPr lang="en-NZ" i="1">
                            <a:latin typeface="Cambria Math" panose="02040503050406030204" pitchFamily="18" charset="0"/>
                            <a:ea typeface="Cambria Math" panose="02040503050406030204" pitchFamily="18" charset="0"/>
                          </a:rPr>
                          <m:t>2</m:t>
                        </m:r>
                      </m:sup>
                    </m:sSup>
                    <m:r>
                      <a:rPr lang="en-NZ" i="1">
                        <a:latin typeface="Cambria Math" panose="02040503050406030204" pitchFamily="18" charset="0"/>
                        <a:ea typeface="Cambria Math" panose="02040503050406030204" pitchFamily="18" charset="0"/>
                      </a:rPr>
                      <m:t>)</m:t>
                    </m:r>
                  </m:oMath>
                </a14:m>
                <a:endParaRPr lang="en-NZ" dirty="0" smtClean="0"/>
              </a:p>
              <a:p>
                <a:r>
                  <a:rPr lang="en-NZ" dirty="0" smtClean="0"/>
                  <a:t>However</a:t>
                </a:r>
                <a:r>
                  <a:rPr lang="en-NZ" dirty="0"/>
                  <a:t>, because the bubble sort makes passes through the entire unsorted portion of the list, it has the capability to do something most sorting algorithms </a:t>
                </a:r>
                <a:r>
                  <a:rPr lang="en-NZ" dirty="0" smtClean="0"/>
                  <a:t>cannot </a:t>
                </a:r>
              </a:p>
              <a:p>
                <a:pPr lvl="1"/>
                <a:r>
                  <a:rPr lang="en-NZ" dirty="0" smtClean="0"/>
                  <a:t>If </a:t>
                </a:r>
                <a:r>
                  <a:rPr lang="en-NZ" dirty="0"/>
                  <a:t>during a pass there are no exchanges, then we know that the list must be </a:t>
                </a:r>
                <a:r>
                  <a:rPr lang="en-NZ" dirty="0" smtClean="0"/>
                  <a:t>sorted</a:t>
                </a:r>
                <a:endParaRPr lang="en-NZ"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1" y="1825625"/>
                <a:ext cx="4796270" cy="4351338"/>
              </a:xfrm>
              <a:blipFill>
                <a:blip r:embed="rId3"/>
                <a:stretch>
                  <a:fillRect l="-1271" t="-1541" r="-2668"/>
                </a:stretch>
              </a:blipFill>
            </p:spPr>
            <p:txBody>
              <a:bodyPr/>
              <a:lstStyle/>
              <a:p>
                <a:r>
                  <a:rPr lang="en-NZ">
                    <a:noFill/>
                  </a:rPr>
                  <a:t> </a:t>
                </a:r>
              </a:p>
            </p:txBody>
          </p:sp>
        </mc:Fallback>
      </mc:AlternateContent>
      <p:pic>
        <p:nvPicPr>
          <p:cNvPr id="4" name="Picture 3"/>
          <p:cNvPicPr>
            <a:picLocks noChangeAspect="1"/>
          </p:cNvPicPr>
          <p:nvPr/>
        </p:nvPicPr>
        <p:blipFill rotWithShape="1">
          <a:blip r:embed="rId4"/>
          <a:srcRect r="77398"/>
          <a:stretch/>
        </p:blipFill>
        <p:spPr>
          <a:xfrm>
            <a:off x="6370492" y="1839119"/>
            <a:ext cx="934316" cy="2162175"/>
          </a:xfrm>
          <a:prstGeom prst="rect">
            <a:avLst/>
          </a:prstGeom>
        </p:spPr>
      </p:pic>
      <p:pic>
        <p:nvPicPr>
          <p:cNvPr id="5" name="Picture 4"/>
          <p:cNvPicPr>
            <a:picLocks noChangeAspect="1"/>
          </p:cNvPicPr>
          <p:nvPr/>
        </p:nvPicPr>
        <p:blipFill rotWithShape="1">
          <a:blip r:embed="rId4"/>
          <a:srcRect l="72874"/>
          <a:stretch/>
        </p:blipFill>
        <p:spPr>
          <a:xfrm>
            <a:off x="7304808" y="1839119"/>
            <a:ext cx="1121353" cy="216217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6370492" y="5798846"/>
                <a:ext cx="223112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370492" y="5798846"/>
                <a:ext cx="2231124" cy="7562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6502908" y="4515060"/>
                <a:ext cx="1820212" cy="1200329"/>
              </a:xfrm>
              <a:prstGeom prst="rect">
                <a:avLst/>
              </a:prstGeom>
            </p:spPr>
            <p:txBody>
              <a:bodyPr wrap="square">
                <a:spAutoFit/>
              </a:bodyPr>
              <a:lstStyle/>
              <a:p>
                <a:r>
                  <a:rPr lang="en-US" dirty="0" smtClean="0"/>
                  <a:t>Remember how to compute the </a:t>
                </a:r>
                <a:r>
                  <a:rPr lang="en-US" dirty="0" smtClean="0"/>
                  <a:t>sum of the first </a:t>
                </a:r>
                <a14:m>
                  <m:oMath xmlns:m="http://schemas.openxmlformats.org/officeDocument/2006/math">
                    <m:r>
                      <a:rPr lang="en-US" b="0" i="1" smtClean="0">
                        <a:latin typeface="Cambria Math" panose="02040503050406030204" pitchFamily="18" charset="0"/>
                      </a:rPr>
                      <m:t>𝑛</m:t>
                    </m:r>
                  </m:oMath>
                </a14:m>
                <a:r>
                  <a:rPr lang="en-US" dirty="0"/>
                  <a:t> </a:t>
                </a:r>
                <a:r>
                  <a:rPr lang="en-US" dirty="0" smtClean="0"/>
                  <a:t>integers:</a:t>
                </a:r>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6502908" y="4515060"/>
                <a:ext cx="1820212" cy="1200329"/>
              </a:xfrm>
              <a:prstGeom prst="rect">
                <a:avLst/>
              </a:prstGeom>
              <a:blipFill>
                <a:blip r:embed="rId6"/>
                <a:stretch>
                  <a:fillRect l="-3020" t="-3046" b="-7107"/>
                </a:stretch>
              </a:blipFill>
            </p:spPr>
            <p:txBody>
              <a:bodyPr/>
              <a:lstStyle/>
              <a:p>
                <a:r>
                  <a:rPr lang="en-NZ">
                    <a:noFill/>
                  </a:rPr>
                  <a:t> </a:t>
                </a:r>
              </a:p>
            </p:txBody>
          </p:sp>
        </mc:Fallback>
      </mc:AlternateContent>
      <p:cxnSp>
        <p:nvCxnSpPr>
          <p:cNvPr id="9" name="Straight Arrow Connector 8"/>
          <p:cNvCxnSpPr/>
          <p:nvPr/>
        </p:nvCxnSpPr>
        <p:spPr>
          <a:xfrm flipV="1">
            <a:off x="7413014" y="4001294"/>
            <a:ext cx="73040" cy="575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75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611" y="43465"/>
            <a:ext cx="3781985" cy="1325563"/>
          </a:xfrm>
        </p:spPr>
        <p:txBody>
          <a:bodyPr/>
          <a:lstStyle/>
          <a:p>
            <a:r>
              <a:rPr lang="en-NZ" dirty="0"/>
              <a:t>Selection </a:t>
            </a:r>
            <a:r>
              <a:rPr lang="en-NZ" dirty="0" smtClean="0"/>
              <a:t>Sort</a:t>
            </a:r>
            <a:endParaRPr lang="en-NZ"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9611" y="1438350"/>
                <a:ext cx="4317423" cy="3619817"/>
              </a:xfrm>
            </p:spPr>
            <p:txBody>
              <a:bodyPr>
                <a:normAutofit fontScale="92500" lnSpcReduction="20000"/>
              </a:bodyPr>
              <a:lstStyle/>
              <a:p>
                <a:r>
                  <a:rPr lang="en-NZ" dirty="0" smtClean="0"/>
                  <a:t>Selection sort improves bubble sort by making only one exchange for every pass through the list</a:t>
                </a:r>
              </a:p>
              <a:p>
                <a:r>
                  <a:rPr lang="en-NZ" dirty="0" smtClean="0"/>
                  <a:t>Selection sort looks for the largest/smallest value as it makes a pass and, after completing the pass, places it in the proper location </a:t>
                </a:r>
              </a:p>
              <a:p>
                <a:r>
                  <a:rPr lang="en-NZ" dirty="0" smtClean="0"/>
                  <a:t>The selection sort makes the same number of comparisons as the bubble sort and is therefore also </a:t>
                </a:r>
                <a14:m>
                  <m:oMath xmlns:m="http://schemas.openxmlformats.org/officeDocument/2006/math">
                    <m:r>
                      <a:rPr lang="en-NZ" b="0" i="1" smtClean="0">
                        <a:latin typeface="Cambria Math" panose="02040503050406030204" pitchFamily="18" charset="0"/>
                        <a:ea typeface="Cambria Math" panose="02040503050406030204" pitchFamily="18" charset="0"/>
                      </a:rPr>
                      <m:t>𝑂</m:t>
                    </m:r>
                    <m:r>
                      <a:rPr lang="en-NZ" b="0" i="1" smtClean="0">
                        <a:latin typeface="Cambria Math" panose="02040503050406030204" pitchFamily="18" charset="0"/>
                        <a:ea typeface="Cambria Math" panose="02040503050406030204" pitchFamily="18" charset="0"/>
                      </a:rPr>
                      <m:t>(</m:t>
                    </m:r>
                    <m:sSup>
                      <m:sSupPr>
                        <m:ctrlPr>
                          <a:rPr lang="en-NZ" b="0" i="1" smtClean="0">
                            <a:latin typeface="Cambria Math" panose="02040503050406030204" pitchFamily="18" charset="0"/>
                            <a:ea typeface="Cambria Math" panose="02040503050406030204" pitchFamily="18" charset="0"/>
                          </a:rPr>
                        </m:ctrlPr>
                      </m:sSupPr>
                      <m:e>
                        <m:r>
                          <a:rPr lang="en-NZ" b="0" i="1" smtClean="0">
                            <a:latin typeface="Cambria Math" panose="02040503050406030204" pitchFamily="18" charset="0"/>
                            <a:ea typeface="Cambria Math" panose="02040503050406030204" pitchFamily="18" charset="0"/>
                          </a:rPr>
                          <m:t>𝑛</m:t>
                        </m:r>
                      </m:e>
                      <m:sup>
                        <m:r>
                          <a:rPr lang="en-NZ" b="0" i="1" smtClean="0">
                            <a:latin typeface="Cambria Math" panose="02040503050406030204" pitchFamily="18" charset="0"/>
                            <a:ea typeface="Cambria Math" panose="02040503050406030204" pitchFamily="18" charset="0"/>
                          </a:rPr>
                          <m:t>2</m:t>
                        </m:r>
                      </m:sup>
                    </m:sSup>
                    <m:r>
                      <a:rPr lang="en-NZ" b="0" i="1" smtClean="0">
                        <a:latin typeface="Cambria Math" panose="02040503050406030204" pitchFamily="18" charset="0"/>
                        <a:ea typeface="Cambria Math" panose="02040503050406030204" pitchFamily="18" charset="0"/>
                      </a:rPr>
                      <m:t>)</m:t>
                    </m:r>
                  </m:oMath>
                </a14:m>
                <a:endParaRPr lang="en-NZ" dirty="0" smtClean="0"/>
              </a:p>
              <a:p>
                <a:r>
                  <a:rPr lang="en-NZ" dirty="0" smtClean="0"/>
                  <a:t>However, due to the reduction in the number of exchanges, the selection sort typically executes faster than bubble sort in benchmark studies</a:t>
                </a:r>
                <a:endParaRPr lang="en-NZ"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9611" y="1438350"/>
                <a:ext cx="4317423" cy="3619817"/>
              </a:xfrm>
              <a:blipFill>
                <a:blip r:embed="rId5"/>
                <a:stretch>
                  <a:fillRect l="-1130" t="-2862" r="-1554"/>
                </a:stretch>
              </a:blipFill>
            </p:spPr>
            <p:txBody>
              <a:bodyPr/>
              <a:lstStyle/>
              <a:p>
                <a:r>
                  <a:rPr lang="en-NZ">
                    <a:noFill/>
                  </a:rPr>
                  <a:t> </a:t>
                </a:r>
              </a:p>
            </p:txBody>
          </p:sp>
        </mc:Fallback>
      </mc:AlternateContent>
      <p:pic>
        <p:nvPicPr>
          <p:cNvPr id="5" name="Picture 4"/>
          <p:cNvPicPr>
            <a:picLocks noChangeAspect="1"/>
          </p:cNvPicPr>
          <p:nvPr/>
        </p:nvPicPr>
        <p:blipFill>
          <a:blip r:embed="rId6"/>
          <a:stretch>
            <a:fillRect/>
          </a:stretch>
        </p:blipFill>
        <p:spPr>
          <a:xfrm>
            <a:off x="5097554" y="365126"/>
            <a:ext cx="3688316" cy="4554398"/>
          </a:xfrm>
          <a:prstGeom prst="rect">
            <a:avLst/>
          </a:prstGeom>
        </p:spPr>
      </p:pic>
      <p:pic>
        <p:nvPicPr>
          <p:cNvPr id="7" name="21DemoSelectionSort">
            <a:hlinkClick r:id="" action="ppaction://media"/>
          </p:cNvPr>
          <p:cNvPicPr>
            <a:picLocks noChangeAspect="1"/>
          </p:cNvPicPr>
          <p:nvPr>
            <a:videoFile r:link="rId1"/>
            <p:extLst>
              <p:ext uri="{DAA4B4D4-6D71-4841-9C94-3DE7FCFB9230}">
                <p14:media xmlns:p14="http://schemas.microsoft.com/office/powerpoint/2010/main" r:embed="rId2">
                  <p14:trim st="600"/>
                </p14:media>
              </p:ext>
            </p:extLst>
          </p:nvPr>
        </p:nvPicPr>
        <p:blipFill rotWithShape="1">
          <a:blip r:embed="rId7"/>
          <a:srcRect t="37898" b="28478"/>
          <a:stretch/>
        </p:blipFill>
        <p:spPr>
          <a:xfrm>
            <a:off x="2061138" y="5058167"/>
            <a:ext cx="5802313" cy="1463041"/>
          </a:xfrm>
          <a:prstGeom prst="rect">
            <a:avLst/>
          </a:prstGeom>
        </p:spPr>
      </p:pic>
    </p:spTree>
    <p:extLst>
      <p:ext uri="{BB962C8B-B14F-4D97-AF65-F5344CB8AC3E}">
        <p14:creationId xmlns:p14="http://schemas.microsoft.com/office/powerpoint/2010/main" val="30043270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Insertion </a:t>
            </a:r>
            <a:r>
              <a:rPr lang="en-NZ" dirty="0" smtClean="0"/>
              <a:t>Sort</a:t>
            </a:r>
            <a:endParaRPr lang="en-NZ"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68877" y="1690689"/>
                <a:ext cx="4016086" cy="4440093"/>
              </a:xfrm>
            </p:spPr>
            <p:txBody>
              <a:bodyPr/>
              <a:lstStyle/>
              <a:p>
                <a:r>
                  <a:rPr lang="en-NZ" dirty="0" smtClean="0"/>
                  <a:t>The insertion sort, still </a:t>
                </a:r>
                <a14:m>
                  <m:oMath xmlns:m="http://schemas.openxmlformats.org/officeDocument/2006/math">
                    <m:r>
                      <a:rPr lang="en-NZ" b="0" i="1" smtClean="0">
                        <a:latin typeface="Cambria Math" panose="02040503050406030204" pitchFamily="18" charset="0"/>
                      </a:rPr>
                      <m:t>𝑂</m:t>
                    </m:r>
                    <m:r>
                      <a:rPr lang="en-NZ" b="0" i="1" smtClean="0">
                        <a:latin typeface="Cambria Math" panose="02040503050406030204" pitchFamily="18" charset="0"/>
                      </a:rPr>
                      <m:t>(</m:t>
                    </m:r>
                    <m:sSup>
                      <m:sSupPr>
                        <m:ctrlPr>
                          <a:rPr lang="en-NZ" b="0" i="1" smtClean="0">
                            <a:latin typeface="Cambria Math" panose="02040503050406030204" pitchFamily="18" charset="0"/>
                          </a:rPr>
                        </m:ctrlPr>
                      </m:sSupPr>
                      <m:e>
                        <m:r>
                          <a:rPr lang="en-NZ" b="0" i="1" smtClean="0">
                            <a:latin typeface="Cambria Math" panose="02040503050406030204" pitchFamily="18" charset="0"/>
                          </a:rPr>
                          <m:t>𝑛</m:t>
                        </m:r>
                      </m:e>
                      <m:sup>
                        <m:r>
                          <a:rPr lang="en-NZ" b="0" i="1" smtClean="0">
                            <a:latin typeface="Cambria Math" panose="02040503050406030204" pitchFamily="18" charset="0"/>
                          </a:rPr>
                          <m:t>2</m:t>
                        </m:r>
                      </m:sup>
                    </m:sSup>
                    <m:r>
                      <a:rPr lang="en-NZ" b="0" i="1" smtClean="0">
                        <a:latin typeface="Cambria Math" panose="02040503050406030204" pitchFamily="18" charset="0"/>
                      </a:rPr>
                      <m:t>)</m:t>
                    </m:r>
                  </m:oMath>
                </a14:m>
                <a:r>
                  <a:rPr lang="en-NZ" dirty="0" smtClean="0"/>
                  <a:t>, works in a slightly different way </a:t>
                </a:r>
              </a:p>
              <a:p>
                <a:r>
                  <a:rPr lang="en-NZ" dirty="0" smtClean="0"/>
                  <a:t>It always maintains a sorted </a:t>
                </a:r>
                <a:r>
                  <a:rPr lang="en-NZ" dirty="0" err="1" smtClean="0"/>
                  <a:t>sublist</a:t>
                </a:r>
                <a:r>
                  <a:rPr lang="en-NZ" dirty="0" smtClean="0"/>
                  <a:t> in the lower positions of the list </a:t>
                </a:r>
              </a:p>
              <a:p>
                <a:r>
                  <a:rPr lang="en-NZ" dirty="0" smtClean="0"/>
                  <a:t>Each new item is then “inserted” back into the previous sorted </a:t>
                </a:r>
                <a:r>
                  <a:rPr lang="en-NZ" dirty="0" err="1" smtClean="0"/>
                  <a:t>sublist</a:t>
                </a:r>
                <a:r>
                  <a:rPr lang="en-NZ" dirty="0" smtClean="0"/>
                  <a:t> which becomes one item longer</a:t>
                </a:r>
                <a:endParaRPr lang="en-NZ"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68877" y="1690689"/>
                <a:ext cx="4016086" cy="4440093"/>
              </a:xfrm>
              <a:blipFill>
                <a:blip r:embed="rId3"/>
                <a:stretch>
                  <a:fillRect l="-1520" t="-1509" r="-608"/>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srcRect r="4020"/>
          <a:stretch/>
        </p:blipFill>
        <p:spPr>
          <a:xfrm>
            <a:off x="4468091" y="1027907"/>
            <a:ext cx="4424796" cy="4362450"/>
          </a:xfrm>
          <a:prstGeom prst="rect">
            <a:avLst/>
          </a:prstGeom>
        </p:spPr>
      </p:pic>
    </p:spTree>
    <p:extLst>
      <p:ext uri="{BB962C8B-B14F-4D97-AF65-F5344CB8AC3E}">
        <p14:creationId xmlns:p14="http://schemas.microsoft.com/office/powerpoint/2010/main" val="29557594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TotalTime>
  <Words>1511</Words>
  <Application>Microsoft Office PowerPoint</Application>
  <PresentationFormat>On-screen Show (4:3)</PresentationFormat>
  <Paragraphs>207</Paragraphs>
  <Slides>19</Slides>
  <Notes>11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Times New Roman</vt:lpstr>
      <vt:lpstr>Wingdings</vt:lpstr>
      <vt:lpstr>Office Theme</vt:lpstr>
      <vt:lpstr>Sorting algorithms</vt:lpstr>
      <vt:lpstr>Introduction to sorting</vt:lpstr>
      <vt:lpstr>In-place Sorting</vt:lpstr>
      <vt:lpstr>Operations of sorting algorithms</vt:lpstr>
      <vt:lpstr>Common order of growth classifications</vt:lpstr>
      <vt:lpstr>Bubble Sort</vt:lpstr>
      <vt:lpstr>Bubble Sort is considered one of the most inefficient sorting method (brute force would be even worse)</vt:lpstr>
      <vt:lpstr>Selection Sort</vt:lpstr>
      <vt:lpstr>Insertion Sort</vt:lpstr>
      <vt:lpstr>Insertion Sort - fifth pass in detail</vt:lpstr>
      <vt:lpstr>The Shell Sort</vt:lpstr>
      <vt:lpstr>The Shell Sort</vt:lpstr>
      <vt:lpstr>Merge Sort</vt:lpstr>
      <vt:lpstr>Reminder of logarithmic function</vt:lpstr>
      <vt:lpstr>Analyzing merge sort</vt:lpstr>
      <vt:lpstr>Quick Sort</vt:lpstr>
      <vt:lpstr>Quick Sort</vt:lpstr>
      <vt:lpstr>Quick Sort</vt:lpstr>
      <vt:lpstr>Take-home message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Sorting algorithms</dc:title>
  <dc:creator>David Rozado</dc:creator>
  <cp:lastModifiedBy>David Rozado</cp:lastModifiedBy>
  <cp:revision>82</cp:revision>
  <dcterms:created xsi:type="dcterms:W3CDTF">2018-04-07T06:27:44Z</dcterms:created>
  <dcterms:modified xsi:type="dcterms:W3CDTF">2019-09-17T00:51:00Z</dcterms:modified>
</cp:coreProperties>
</file>